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30" r:id="rId3"/>
    <p:sldId id="343" r:id="rId4"/>
    <p:sldId id="344" r:id="rId5"/>
    <p:sldId id="318" r:id="rId6"/>
    <p:sldId id="346" r:id="rId7"/>
    <p:sldId id="352" r:id="rId8"/>
    <p:sldId id="312" r:id="rId9"/>
    <p:sldId id="349" r:id="rId10"/>
    <p:sldId id="321" r:id="rId11"/>
    <p:sldId id="322" r:id="rId12"/>
    <p:sldId id="323" r:id="rId13"/>
    <p:sldId id="307" r:id="rId14"/>
    <p:sldId id="347" r:id="rId15"/>
    <p:sldId id="304" r:id="rId16"/>
  </p:sldIdLst>
  <p:sldSz cx="12192000" cy="6858000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5pPr>
    <a:lvl6pPr marL="2286000" algn="l" defTabSz="457200" rtl="0" eaLnBrk="1" latinLnBrk="0" hangingPunct="1"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6pPr>
    <a:lvl7pPr marL="2743200" algn="l" defTabSz="457200" rtl="0" eaLnBrk="1" latinLnBrk="0" hangingPunct="1"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7pPr>
    <a:lvl8pPr marL="3200400" algn="l" defTabSz="457200" rtl="0" eaLnBrk="1" latinLnBrk="0" hangingPunct="1"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8pPr>
    <a:lvl9pPr marL="3657600" algn="l" defTabSz="457200" rtl="0" eaLnBrk="1" latinLnBrk="0" hangingPunct="1">
      <a:defRPr kern="1200">
        <a:solidFill>
          <a:srgbClr val="000000"/>
        </a:solidFill>
        <a:latin typeface="Arial" charset="0"/>
        <a:ea typeface="ＭＳ Ｐゴシック" charset="0"/>
        <a:cs typeface="ＭＳ Ｐゴシック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43">
          <p15:clr>
            <a:srgbClr val="A4A3A4"/>
          </p15:clr>
        </p15:guide>
        <p15:guide id="2" pos="3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27C"/>
    <a:srgbClr val="B9B9B9"/>
    <a:srgbClr val="00627C"/>
    <a:srgbClr val="F7A141"/>
    <a:srgbClr val="E28530"/>
    <a:srgbClr val="004182"/>
    <a:srgbClr val="063263"/>
    <a:srgbClr val="1C418E"/>
    <a:srgbClr val="E89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A493D-BB80-4E38-86D3-2A75E9060574}" v="1" dt="2024-07-18T17:16:07.24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D2E2"/>
          </a:solidFill>
        </a:fill>
      </a:tcStyle>
    </a:wholeTbl>
    <a:band2H>
      <a:tcTxStyle/>
      <a:tcStyle>
        <a:tcBdr/>
        <a:fill>
          <a:solidFill>
            <a:srgbClr val="E8EAF1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7EF"/>
          </a:solidFill>
        </a:fill>
      </a:tcStyle>
    </a:wholeTbl>
    <a:band2H>
      <a:tcTxStyle/>
      <a:tcStyle>
        <a:tcBdr/>
        <a:fill>
          <a:solidFill>
            <a:srgbClr val="E7ECF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BDF"/>
          </a:solidFill>
        </a:fill>
      </a:tcStyle>
    </a:wholeTbl>
    <a:band2H>
      <a:tcTxStyle/>
      <a:tcStyle>
        <a:tcBdr/>
        <a:fill>
          <a:solidFill>
            <a:srgbClr val="EFEEF0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86469" autoAdjust="0"/>
  </p:normalViewPr>
  <p:slideViewPr>
    <p:cSldViewPr snapToGrid="0">
      <p:cViewPr varScale="1">
        <p:scale>
          <a:sx n="59" d="100"/>
          <a:sy n="59" d="100"/>
        </p:scale>
        <p:origin x="102" y="468"/>
      </p:cViewPr>
      <p:guideLst>
        <p:guide orient="horz" pos="643"/>
        <p:guide pos="3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8" d="100"/>
          <a:sy n="108" d="100"/>
        </p:scale>
        <p:origin x="-499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no bascetta" userId="a6bc36622aba3e09" providerId="LiveId" clId="{30CA493D-BB80-4E38-86D3-2A75E9060574}"/>
    <pc:docChg chg="modSld">
      <pc:chgData name="giuliano bascetta" userId="a6bc36622aba3e09" providerId="LiveId" clId="{30CA493D-BB80-4E38-86D3-2A75E9060574}" dt="2024-07-18T17:16:11.705" v="5" actId="6549"/>
      <pc:docMkLst>
        <pc:docMk/>
      </pc:docMkLst>
      <pc:sldChg chg="modSp mod">
        <pc:chgData name="giuliano bascetta" userId="a6bc36622aba3e09" providerId="LiveId" clId="{30CA493D-BB80-4E38-86D3-2A75E9060574}" dt="2024-07-18T17:16:11.705" v="5" actId="6549"/>
        <pc:sldMkLst>
          <pc:docMk/>
          <pc:sldMk cId="2686682314" sldId="326"/>
        </pc:sldMkLst>
        <pc:spChg chg="mod">
          <ac:chgData name="giuliano bascetta" userId="a6bc36622aba3e09" providerId="LiveId" clId="{30CA493D-BB80-4E38-86D3-2A75E9060574}" dt="2024-07-18T17:16:11.705" v="5" actId="6549"/>
          <ac:spMkLst>
            <pc:docMk/>
            <pc:sldMk cId="2686682314" sldId="326"/>
            <ac:spMk id="13" creationId="{3CC37943-AA0E-49B9-9AF7-18F606FDF9A5}"/>
          </ac:spMkLst>
        </pc:spChg>
      </pc:sldChg>
    </pc:docChg>
  </pc:docChgLst>
  <pc:docChgLst>
    <pc:chgData name="giuliano bascetta" userId="a6bc36622aba3e09" providerId="LiveId" clId="{D5C9706D-D53F-41AF-91D5-8C5F06A385E8}"/>
    <pc:docChg chg="undo custSel modSld modMainMaster">
      <pc:chgData name="giuliano bascetta" userId="a6bc36622aba3e09" providerId="LiveId" clId="{D5C9706D-D53F-41AF-91D5-8C5F06A385E8}" dt="2022-11-25T12:22:23.789" v="630" actId="14100"/>
      <pc:docMkLst>
        <pc:docMk/>
      </pc:docMkLst>
      <pc:sldChg chg="modSp mod">
        <pc:chgData name="giuliano bascetta" userId="a6bc36622aba3e09" providerId="LiveId" clId="{D5C9706D-D53F-41AF-91D5-8C5F06A385E8}" dt="2022-11-25T12:17:49.178" v="498" actId="1038"/>
        <pc:sldMkLst>
          <pc:docMk/>
          <pc:sldMk cId="2433218183" sldId="303"/>
        </pc:sldMkLst>
        <pc:spChg chg="mod">
          <ac:chgData name="giuliano bascetta" userId="a6bc36622aba3e09" providerId="LiveId" clId="{D5C9706D-D53F-41AF-91D5-8C5F06A385E8}" dt="2022-11-25T12:17:49.178" v="498" actId="1038"/>
          <ac:spMkLst>
            <pc:docMk/>
            <pc:sldMk cId="2433218183" sldId="303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21:34.556" v="606" actId="1037"/>
        <pc:sldMkLst>
          <pc:docMk/>
          <pc:sldMk cId="143427569" sldId="304"/>
        </pc:sldMkLst>
        <pc:spChg chg="mod">
          <ac:chgData name="giuliano bascetta" userId="a6bc36622aba3e09" providerId="LiveId" clId="{D5C9706D-D53F-41AF-91D5-8C5F06A385E8}" dt="2022-11-25T12:21:34.556" v="606" actId="1037"/>
          <ac:spMkLst>
            <pc:docMk/>
            <pc:sldMk cId="143427569" sldId="304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4:14.524" v="435" actId="1076"/>
        <pc:sldMkLst>
          <pc:docMk/>
          <pc:sldMk cId="2273292456" sldId="305"/>
        </pc:sldMkLst>
        <pc:spChg chg="mod">
          <ac:chgData name="giuliano bascetta" userId="a6bc36622aba3e09" providerId="LiveId" clId="{D5C9706D-D53F-41AF-91D5-8C5F06A385E8}" dt="2022-11-25T12:14:14.524" v="435" actId="1076"/>
          <ac:spMkLst>
            <pc:docMk/>
            <pc:sldMk cId="2273292456" sldId="305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8:26.209" v="508" actId="14100"/>
        <pc:sldMkLst>
          <pc:docMk/>
          <pc:sldMk cId="2589477555" sldId="307"/>
        </pc:sldMkLst>
        <pc:spChg chg="mod">
          <ac:chgData name="giuliano bascetta" userId="a6bc36622aba3e09" providerId="LiveId" clId="{D5C9706D-D53F-41AF-91D5-8C5F06A385E8}" dt="2022-11-25T12:18:26.209" v="508" actId="14100"/>
          <ac:spMkLst>
            <pc:docMk/>
            <pc:sldMk cId="2589477555" sldId="307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5:09.102" v="452" actId="1076"/>
        <pc:sldMkLst>
          <pc:docMk/>
          <pc:sldMk cId="301744714" sldId="312"/>
        </pc:sldMkLst>
        <pc:spChg chg="mod">
          <ac:chgData name="giuliano bascetta" userId="a6bc36622aba3e09" providerId="LiveId" clId="{D5C9706D-D53F-41AF-91D5-8C5F06A385E8}" dt="2022-11-25T12:15:09.102" v="452" actId="1076"/>
          <ac:spMkLst>
            <pc:docMk/>
            <pc:sldMk cId="301744714" sldId="312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22:23.789" v="630" actId="14100"/>
        <pc:sldMkLst>
          <pc:docMk/>
          <pc:sldMk cId="4017166205" sldId="316"/>
        </pc:sldMkLst>
        <pc:spChg chg="mod">
          <ac:chgData name="giuliano bascetta" userId="a6bc36622aba3e09" providerId="LiveId" clId="{D5C9706D-D53F-41AF-91D5-8C5F06A385E8}" dt="2022-11-25T12:21:40.843" v="616" actId="1037"/>
          <ac:spMkLst>
            <pc:docMk/>
            <pc:sldMk cId="4017166205" sldId="316"/>
            <ac:spMk id="3" creationId="{00000000-0000-0000-0000-000000000000}"/>
          </ac:spMkLst>
        </pc:spChg>
        <pc:spChg chg="mod">
          <ac:chgData name="giuliano bascetta" userId="a6bc36622aba3e09" providerId="LiveId" clId="{D5C9706D-D53F-41AF-91D5-8C5F06A385E8}" dt="2022-11-25T12:22:23.789" v="630" actId="14100"/>
          <ac:spMkLst>
            <pc:docMk/>
            <pc:sldMk cId="4017166205" sldId="316"/>
            <ac:spMk id="4" creationId="{8967A0B1-50C4-4412-B82F-E6DE074EDA46}"/>
          </ac:spMkLst>
        </pc:spChg>
      </pc:sldChg>
      <pc:sldChg chg="modSp mod">
        <pc:chgData name="giuliano bascetta" userId="a6bc36622aba3e09" providerId="LiveId" clId="{D5C9706D-D53F-41AF-91D5-8C5F06A385E8}" dt="2022-11-25T12:22:15.848" v="629" actId="207"/>
        <pc:sldMkLst>
          <pc:docMk/>
          <pc:sldMk cId="3947207487" sldId="317"/>
        </pc:sldMkLst>
        <pc:spChg chg="mod">
          <ac:chgData name="giuliano bascetta" userId="a6bc36622aba3e09" providerId="LiveId" clId="{D5C9706D-D53F-41AF-91D5-8C5F06A385E8}" dt="2022-11-25T12:17:19.741" v="486" actId="1076"/>
          <ac:spMkLst>
            <pc:docMk/>
            <pc:sldMk cId="3947207487" sldId="317"/>
            <ac:spMk id="3" creationId="{00000000-0000-0000-0000-000000000000}"/>
          </ac:spMkLst>
        </pc:spChg>
        <pc:spChg chg="mod">
          <ac:chgData name="giuliano bascetta" userId="a6bc36622aba3e09" providerId="LiveId" clId="{D5C9706D-D53F-41AF-91D5-8C5F06A385E8}" dt="2022-11-25T12:22:15.848" v="629" actId="207"/>
          <ac:spMkLst>
            <pc:docMk/>
            <pc:sldMk cId="3947207487" sldId="317"/>
            <ac:spMk id="8" creationId="{704D1037-1C3A-4442-9BA2-AE448204AB11}"/>
          </ac:spMkLst>
        </pc:spChg>
      </pc:sldChg>
      <pc:sldChg chg="modSp mod">
        <pc:chgData name="giuliano bascetta" userId="a6bc36622aba3e09" providerId="LiveId" clId="{D5C9706D-D53F-41AF-91D5-8C5F06A385E8}" dt="2022-11-25T12:13:55.446" v="432" actId="1076"/>
        <pc:sldMkLst>
          <pc:docMk/>
          <pc:sldMk cId="2226566422" sldId="318"/>
        </pc:sldMkLst>
        <pc:spChg chg="mod">
          <ac:chgData name="giuliano bascetta" userId="a6bc36622aba3e09" providerId="LiveId" clId="{D5C9706D-D53F-41AF-91D5-8C5F06A385E8}" dt="2022-11-25T12:13:55.446" v="432" actId="1076"/>
          <ac:spMkLst>
            <pc:docMk/>
            <pc:sldMk cId="2226566422" sldId="318"/>
            <ac:spMk id="3" creationId="{0F06D60A-BC18-4152-9B92-09853140D05F}"/>
          </ac:spMkLst>
        </pc:spChg>
      </pc:sldChg>
      <pc:sldChg chg="modSp mod">
        <pc:chgData name="giuliano bascetta" userId="a6bc36622aba3e09" providerId="LiveId" clId="{D5C9706D-D53F-41AF-91D5-8C5F06A385E8}" dt="2022-11-25T12:19:10.538" v="527" actId="1038"/>
        <pc:sldMkLst>
          <pc:docMk/>
          <pc:sldMk cId="3532285711" sldId="320"/>
        </pc:sldMkLst>
        <pc:spChg chg="mod">
          <ac:chgData name="giuliano bascetta" userId="a6bc36622aba3e09" providerId="LiveId" clId="{D5C9706D-D53F-41AF-91D5-8C5F06A385E8}" dt="2022-11-25T12:19:10.538" v="527" actId="1038"/>
          <ac:spMkLst>
            <pc:docMk/>
            <pc:sldMk cId="3532285711" sldId="320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9:17.969" v="536" actId="1038"/>
        <pc:sldMkLst>
          <pc:docMk/>
          <pc:sldMk cId="1153761824" sldId="321"/>
        </pc:sldMkLst>
        <pc:spChg chg="mod">
          <ac:chgData name="giuliano bascetta" userId="a6bc36622aba3e09" providerId="LiveId" clId="{D5C9706D-D53F-41AF-91D5-8C5F06A385E8}" dt="2022-11-25T12:19:17.969" v="536" actId="1038"/>
          <ac:spMkLst>
            <pc:docMk/>
            <pc:sldMk cId="1153761824" sldId="321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5:51.341" v="465" actId="1076"/>
        <pc:sldMkLst>
          <pc:docMk/>
          <pc:sldMk cId="1951472162" sldId="322"/>
        </pc:sldMkLst>
        <pc:spChg chg="mod">
          <ac:chgData name="giuliano bascetta" userId="a6bc36622aba3e09" providerId="LiveId" clId="{D5C9706D-D53F-41AF-91D5-8C5F06A385E8}" dt="2022-11-25T12:15:51.341" v="465" actId="1076"/>
          <ac:spMkLst>
            <pc:docMk/>
            <pc:sldMk cId="1951472162" sldId="322"/>
            <ac:spMk id="3" creationId="{00000000-0000-0000-0000-000000000000}"/>
          </ac:spMkLst>
        </pc:spChg>
        <pc:graphicFrameChg chg="modGraphic">
          <ac:chgData name="giuliano bascetta" userId="a6bc36622aba3e09" providerId="LiveId" clId="{D5C9706D-D53F-41AF-91D5-8C5F06A385E8}" dt="2022-11-25T11:49:31.862" v="31" actId="2165"/>
          <ac:graphicFrameMkLst>
            <pc:docMk/>
            <pc:sldMk cId="1951472162" sldId="322"/>
            <ac:graphicFrameMk id="5" creationId="{6DFF2E99-7FE2-4C58-A327-BB9DF4A50EBE}"/>
          </ac:graphicFrameMkLst>
        </pc:graphicFrameChg>
      </pc:sldChg>
      <pc:sldChg chg="modSp mod">
        <pc:chgData name="giuliano bascetta" userId="a6bc36622aba3e09" providerId="LiveId" clId="{D5C9706D-D53F-41AF-91D5-8C5F06A385E8}" dt="2022-11-25T12:16:06.237" v="469" actId="14100"/>
        <pc:sldMkLst>
          <pc:docMk/>
          <pc:sldMk cId="2500202129" sldId="323"/>
        </pc:sldMkLst>
        <pc:spChg chg="mod">
          <ac:chgData name="giuliano bascetta" userId="a6bc36622aba3e09" providerId="LiveId" clId="{D5C9706D-D53F-41AF-91D5-8C5F06A385E8}" dt="2022-11-25T12:16:06.237" v="469" actId="14100"/>
          <ac:spMkLst>
            <pc:docMk/>
            <pc:sldMk cId="2500202129" sldId="323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6:32.672" v="473" actId="1076"/>
        <pc:sldMkLst>
          <pc:docMk/>
          <pc:sldMk cId="2686682314" sldId="326"/>
        </pc:sldMkLst>
        <pc:spChg chg="mod">
          <ac:chgData name="giuliano bascetta" userId="a6bc36622aba3e09" providerId="LiveId" clId="{D5C9706D-D53F-41AF-91D5-8C5F06A385E8}" dt="2022-11-25T12:16:32.672" v="473" actId="1076"/>
          <ac:spMkLst>
            <pc:docMk/>
            <pc:sldMk cId="2686682314" sldId="326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06:55.703" v="347" actId="14100"/>
        <pc:sldMkLst>
          <pc:docMk/>
          <pc:sldMk cId="2021386471" sldId="330"/>
        </pc:sldMkLst>
        <pc:spChg chg="mod">
          <ac:chgData name="giuliano bascetta" userId="a6bc36622aba3e09" providerId="LiveId" clId="{D5C9706D-D53F-41AF-91D5-8C5F06A385E8}" dt="2022-11-25T12:06:55.703" v="347" actId="14100"/>
          <ac:spMkLst>
            <pc:docMk/>
            <pc:sldMk cId="2021386471" sldId="330"/>
            <ac:spMk id="3" creationId="{B3610143-DB68-4221-9031-CEC9A127F246}"/>
          </ac:spMkLst>
        </pc:spChg>
      </pc:sldChg>
      <pc:sldChg chg="modSp mod">
        <pc:chgData name="giuliano bascetta" userId="a6bc36622aba3e09" providerId="LiveId" clId="{D5C9706D-D53F-41AF-91D5-8C5F06A385E8}" dt="2022-11-25T12:18:45.214" v="511" actId="1037"/>
        <pc:sldMkLst>
          <pc:docMk/>
          <pc:sldMk cId="563087920" sldId="331"/>
        </pc:sldMkLst>
        <pc:spChg chg="mod">
          <ac:chgData name="giuliano bascetta" userId="a6bc36622aba3e09" providerId="LiveId" clId="{D5C9706D-D53F-41AF-91D5-8C5F06A385E8}" dt="2022-11-25T12:18:45.214" v="511" actId="1037"/>
          <ac:spMkLst>
            <pc:docMk/>
            <pc:sldMk cId="563087920" sldId="331"/>
            <ac:spMk id="3" creationId="{B3610143-DB68-4221-9031-CEC9A127F246}"/>
          </ac:spMkLst>
        </pc:spChg>
      </pc:sldChg>
      <pc:sldChg chg="modSp mod">
        <pc:chgData name="giuliano bascetta" userId="a6bc36622aba3e09" providerId="LiveId" clId="{D5C9706D-D53F-41AF-91D5-8C5F06A385E8}" dt="2022-11-25T12:18:16.514" v="506" actId="1038"/>
        <pc:sldMkLst>
          <pc:docMk/>
          <pc:sldMk cId="925595786" sldId="334"/>
        </pc:sldMkLst>
        <pc:spChg chg="mod">
          <ac:chgData name="giuliano bascetta" userId="a6bc36622aba3e09" providerId="LiveId" clId="{D5C9706D-D53F-41AF-91D5-8C5F06A385E8}" dt="2022-11-25T12:18:16.514" v="506" actId="1038"/>
          <ac:spMkLst>
            <pc:docMk/>
            <pc:sldMk cId="925595786" sldId="334"/>
            <ac:spMk id="3" creationId="{00000000-0000-0000-0000-000000000000}"/>
          </ac:spMkLst>
        </pc:spChg>
        <pc:spChg chg="mod">
          <ac:chgData name="giuliano bascetta" userId="a6bc36622aba3e09" providerId="LiveId" clId="{D5C9706D-D53F-41AF-91D5-8C5F06A385E8}" dt="2022-11-25T12:12:57.732" v="421" actId="404"/>
          <ac:spMkLst>
            <pc:docMk/>
            <pc:sldMk cId="925595786" sldId="334"/>
            <ac:spMk id="4" creationId="{168C084D-5464-479C-8255-67C47CCE49EE}"/>
          </ac:spMkLst>
        </pc:spChg>
      </pc:sldChg>
      <pc:sldChg chg="modSp mod">
        <pc:chgData name="giuliano bascetta" userId="a6bc36622aba3e09" providerId="LiveId" clId="{D5C9706D-D53F-41AF-91D5-8C5F06A385E8}" dt="2022-11-25T12:18:03.945" v="505" actId="1037"/>
        <pc:sldMkLst>
          <pc:docMk/>
          <pc:sldMk cId="777221512" sldId="335"/>
        </pc:sldMkLst>
        <pc:spChg chg="mod">
          <ac:chgData name="giuliano bascetta" userId="a6bc36622aba3e09" providerId="LiveId" clId="{D5C9706D-D53F-41AF-91D5-8C5F06A385E8}" dt="2022-11-25T12:18:03.945" v="505" actId="1037"/>
          <ac:spMkLst>
            <pc:docMk/>
            <pc:sldMk cId="777221512" sldId="335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07:26.849" v="363" actId="1037"/>
        <pc:sldMkLst>
          <pc:docMk/>
          <pc:sldMk cId="426394464" sldId="336"/>
        </pc:sldMkLst>
        <pc:spChg chg="mod">
          <ac:chgData name="giuliano bascetta" userId="a6bc36622aba3e09" providerId="LiveId" clId="{D5C9706D-D53F-41AF-91D5-8C5F06A385E8}" dt="2022-11-25T12:07:26.849" v="363" actId="1037"/>
          <ac:spMkLst>
            <pc:docMk/>
            <pc:sldMk cId="426394464" sldId="336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7:56.995" v="499" actId="1076"/>
        <pc:sldMkLst>
          <pc:docMk/>
          <pc:sldMk cId="170291260" sldId="337"/>
        </pc:sldMkLst>
        <pc:spChg chg="mod">
          <ac:chgData name="giuliano bascetta" userId="a6bc36622aba3e09" providerId="LiveId" clId="{D5C9706D-D53F-41AF-91D5-8C5F06A385E8}" dt="2022-11-25T12:17:56.995" v="499" actId="1076"/>
          <ac:spMkLst>
            <pc:docMk/>
            <pc:sldMk cId="170291260" sldId="337"/>
            <ac:spMk id="3" creationId="{00000000-0000-0000-0000-000000000000}"/>
          </ac:spMkLst>
        </pc:spChg>
      </pc:sldChg>
      <pc:sldChg chg="modSp mod">
        <pc:chgData name="giuliano bascetta" userId="a6bc36622aba3e09" providerId="LiveId" clId="{D5C9706D-D53F-41AF-91D5-8C5F06A385E8}" dt="2022-11-25T12:19:33.700" v="543" actId="14100"/>
        <pc:sldMkLst>
          <pc:docMk/>
          <pc:sldMk cId="1028485619" sldId="340"/>
        </pc:sldMkLst>
        <pc:spChg chg="mod">
          <ac:chgData name="giuliano bascetta" userId="a6bc36622aba3e09" providerId="LiveId" clId="{D5C9706D-D53F-41AF-91D5-8C5F06A385E8}" dt="2022-11-25T12:19:33.700" v="543" actId="14100"/>
          <ac:spMkLst>
            <pc:docMk/>
            <pc:sldMk cId="1028485619" sldId="340"/>
            <ac:spMk id="3" creationId="{00000000-0000-0000-0000-000000000000}"/>
          </ac:spMkLst>
        </pc:spChg>
        <pc:spChg chg="mod">
          <ac:chgData name="giuliano bascetta" userId="a6bc36622aba3e09" providerId="LiveId" clId="{D5C9706D-D53F-41AF-91D5-8C5F06A385E8}" dt="2022-11-25T11:57:21.641" v="229" actId="14100"/>
          <ac:spMkLst>
            <pc:docMk/>
            <pc:sldMk cId="1028485619" sldId="340"/>
            <ac:spMk id="13" creationId="{3CC37943-AA0E-49B9-9AF7-18F606FDF9A5}"/>
          </ac:spMkLst>
        </pc:spChg>
        <pc:graphicFrameChg chg="modGraphic">
          <ac:chgData name="giuliano bascetta" userId="a6bc36622aba3e09" providerId="LiveId" clId="{D5C9706D-D53F-41AF-91D5-8C5F06A385E8}" dt="2022-11-25T11:57:03.361" v="228" actId="20577"/>
          <ac:graphicFrameMkLst>
            <pc:docMk/>
            <pc:sldMk cId="1028485619" sldId="340"/>
            <ac:graphicFrameMk id="2" creationId="{9A80297C-65E8-4CA0-9118-847324A10DFB}"/>
          </ac:graphicFrameMkLst>
        </pc:graphicFrameChg>
      </pc:sldChg>
      <pc:sldChg chg="addSp delSp modSp mod">
        <pc:chgData name="giuliano bascetta" userId="a6bc36622aba3e09" providerId="LiveId" clId="{D5C9706D-D53F-41AF-91D5-8C5F06A385E8}" dt="2022-11-25T12:21:05.966" v="603" actId="1036"/>
        <pc:sldMkLst>
          <pc:docMk/>
          <pc:sldMk cId="2901998119" sldId="341"/>
        </pc:sldMkLst>
        <pc:spChg chg="mod">
          <ac:chgData name="giuliano bascetta" userId="a6bc36622aba3e09" providerId="LiveId" clId="{D5C9706D-D53F-41AF-91D5-8C5F06A385E8}" dt="2022-11-25T12:16:43.273" v="476" actId="14100"/>
          <ac:spMkLst>
            <pc:docMk/>
            <pc:sldMk cId="2901998119" sldId="341"/>
            <ac:spMk id="3" creationId="{00000000-0000-0000-0000-000000000000}"/>
          </ac:spMkLst>
        </pc:spChg>
        <pc:spChg chg="add del mod">
          <ac:chgData name="giuliano bascetta" userId="a6bc36622aba3e09" providerId="LiveId" clId="{D5C9706D-D53F-41AF-91D5-8C5F06A385E8}" dt="2022-11-25T12:01:59.538" v="268"/>
          <ac:spMkLst>
            <pc:docMk/>
            <pc:sldMk cId="2901998119" sldId="341"/>
            <ac:spMk id="8" creationId="{3B15D67C-25B9-49C6-AB10-27B775A81EDB}"/>
          </ac:spMkLst>
        </pc:spChg>
        <pc:spChg chg="add mod">
          <ac:chgData name="giuliano bascetta" userId="a6bc36622aba3e09" providerId="LiveId" clId="{D5C9706D-D53F-41AF-91D5-8C5F06A385E8}" dt="2022-11-25T12:21:05.966" v="603" actId="1036"/>
          <ac:spMkLst>
            <pc:docMk/>
            <pc:sldMk cId="2901998119" sldId="341"/>
            <ac:spMk id="9" creationId="{DB42495D-ECC4-4D64-B0B1-E938979A50EE}"/>
          </ac:spMkLst>
        </pc:spChg>
        <pc:graphicFrameChg chg="del mod">
          <ac:chgData name="giuliano bascetta" userId="a6bc36622aba3e09" providerId="LiveId" clId="{D5C9706D-D53F-41AF-91D5-8C5F06A385E8}" dt="2022-11-25T12:00:20.635" v="231" actId="478"/>
          <ac:graphicFrameMkLst>
            <pc:docMk/>
            <pc:sldMk cId="2901998119" sldId="341"/>
            <ac:graphicFrameMk id="5" creationId="{261F91E8-2243-4726-A889-A9CC545DA92A}"/>
          </ac:graphicFrameMkLst>
        </pc:graphicFrameChg>
        <pc:graphicFrameChg chg="add mod">
          <ac:chgData name="giuliano bascetta" userId="a6bc36622aba3e09" providerId="LiveId" clId="{D5C9706D-D53F-41AF-91D5-8C5F06A385E8}" dt="2022-11-25T12:06:08.116" v="344" actId="403"/>
          <ac:graphicFrameMkLst>
            <pc:docMk/>
            <pc:sldMk cId="2901998119" sldId="341"/>
            <ac:graphicFrameMk id="6" creationId="{06AEF37E-630E-4FC9-9582-6BC7490D4D9A}"/>
          </ac:graphicFrameMkLst>
        </pc:graphicFrameChg>
        <pc:graphicFrameChg chg="add mod">
          <ac:chgData name="giuliano bascetta" userId="a6bc36622aba3e09" providerId="LiveId" clId="{D5C9706D-D53F-41AF-91D5-8C5F06A385E8}" dt="2022-11-25T12:01:14.236" v="241"/>
          <ac:graphicFrameMkLst>
            <pc:docMk/>
            <pc:sldMk cId="2901998119" sldId="341"/>
            <ac:graphicFrameMk id="7" creationId="{06AEF37E-630E-4FC9-9582-6BC7490D4D9A}"/>
          </ac:graphicFrameMkLst>
        </pc:graphicFrameChg>
      </pc:sldChg>
      <pc:sldMasterChg chg="modSldLayout">
        <pc:chgData name="giuliano bascetta" userId="a6bc36622aba3e09" providerId="LiveId" clId="{D5C9706D-D53F-41AF-91D5-8C5F06A385E8}" dt="2022-11-25T12:07:11.303" v="349" actId="14100"/>
        <pc:sldMasterMkLst>
          <pc:docMk/>
          <pc:sldMasterMk cId="0" sldId="2147483688"/>
        </pc:sldMasterMkLst>
        <pc:sldLayoutChg chg="modSp mod">
          <pc:chgData name="giuliano bascetta" userId="a6bc36622aba3e09" providerId="LiveId" clId="{D5C9706D-D53F-41AF-91D5-8C5F06A385E8}" dt="2022-11-25T12:07:11.303" v="349" actId="14100"/>
          <pc:sldLayoutMkLst>
            <pc:docMk/>
            <pc:sldMasterMk cId="0" sldId="2147483688"/>
            <pc:sldLayoutMk cId="2633806889" sldId="2147483765"/>
          </pc:sldLayoutMkLst>
          <pc:spChg chg="mod">
            <ac:chgData name="giuliano bascetta" userId="a6bc36622aba3e09" providerId="LiveId" clId="{D5C9706D-D53F-41AF-91D5-8C5F06A385E8}" dt="2022-11-25T12:05:13.882" v="315" actId="1076"/>
            <ac:spMkLst>
              <pc:docMk/>
              <pc:sldMasterMk cId="0" sldId="2147483688"/>
              <pc:sldLayoutMk cId="2633806889" sldId="2147483765"/>
              <ac:spMk id="4" creationId="{00000000-0000-0000-0000-000000000000}"/>
            </ac:spMkLst>
          </pc:spChg>
          <pc:spChg chg="mod">
            <ac:chgData name="giuliano bascetta" userId="a6bc36622aba3e09" providerId="LiveId" clId="{D5C9706D-D53F-41AF-91D5-8C5F06A385E8}" dt="2022-11-25T12:07:11.303" v="349" actId="14100"/>
            <ac:spMkLst>
              <pc:docMk/>
              <pc:sldMasterMk cId="0" sldId="2147483688"/>
              <pc:sldLayoutMk cId="2633806889" sldId="2147483765"/>
              <ac:spMk id="10" creationId="{00000000-0000-0000-0000-000000000000}"/>
            </ac:spMkLst>
          </pc:spChg>
          <pc:picChg chg="mod">
            <ac:chgData name="giuliano bascetta" userId="a6bc36622aba3e09" providerId="LiveId" clId="{D5C9706D-D53F-41AF-91D5-8C5F06A385E8}" dt="2022-11-25T12:04:17.444" v="313" actId="1036"/>
            <ac:picMkLst>
              <pc:docMk/>
              <pc:sldMasterMk cId="0" sldId="2147483688"/>
              <pc:sldLayoutMk cId="2633806889" sldId="2147483765"/>
              <ac:picMk id="2" creationId="{5C5DF5BE-AFD7-4F93-BF4B-5E2821AA5C7B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723DD91-4DFB-974D-A29C-E0EAC402013D}" type="datetimeFigureOut">
              <a:rPr lang="it-IT"/>
              <a:pPr>
                <a:defRPr/>
              </a:pPr>
              <a:t>23/01/2025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197A1F03-292A-B446-B54D-5A6D3F4F9E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8269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134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Shape 135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710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ＭＳ Ｐゴシック" charset="0"/>
        <a:cs typeface="+mn-cs"/>
        <a:sym typeface="Calibri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6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349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870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F84BF-BC48-AF4A-4B42-91DF498A4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7E7B74D-0701-FCBC-BFA1-D4316CDD7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EE1A43B-E71A-633D-D42B-E9FDDC059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7026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/>
              <a:t>Anche in termini di numero di lavoratori coinvolti, a  livello settoriale, si evidenzia una netta prevalenza del settore metalmeccanico (14.004 lavoratori pari a circa il 28%).</a:t>
            </a:r>
          </a:p>
          <a:p>
            <a:endParaRPr lang="it-IT" sz="1200" dirty="0"/>
          </a:p>
          <a:p>
            <a:r>
              <a:rPr lang="it-IT" sz="1200" dirty="0"/>
              <a:t>Il settore del commercio (17%), quello degli altri servizi (5%), la logistica  (2%)  e il trasporto aereo e servizi aeroportuali (1%), pesano insieme, in termini di lavoratori coinvolti, per circa un quarto del totale.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8219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1723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551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94119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"/>
          <p:cNvSpPr>
            <a:spLocks noChangeArrowheads="1"/>
          </p:cNvSpPr>
          <p:nvPr userDrawn="1"/>
        </p:nvSpPr>
        <p:spPr bwMode="auto">
          <a:xfrm>
            <a:off x="11534842" y="6370348"/>
            <a:ext cx="423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55E11F91-AF02-C14E-B017-0AA281D2759A}" type="slidenum">
              <a:rPr lang="it-IT" sz="1200" b="1">
                <a:solidFill>
                  <a:srgbClr val="E89A2C"/>
                </a:solidFill>
              </a:rPr>
              <a:pPr/>
              <a:t>‹N›</a:t>
            </a:fld>
            <a:endParaRPr lang="it-IT" sz="1200" b="1" dirty="0">
              <a:solidFill>
                <a:srgbClr val="E89A2C"/>
              </a:solidFill>
            </a:endParaRPr>
          </a:p>
        </p:txBody>
      </p:sp>
      <p:cxnSp>
        <p:nvCxnSpPr>
          <p:cNvPr id="6" name="Connettore 1 5"/>
          <p:cNvCxnSpPr/>
          <p:nvPr userDrawn="1"/>
        </p:nvCxnSpPr>
        <p:spPr>
          <a:xfrm>
            <a:off x="0" y="986070"/>
            <a:ext cx="12192000" cy="0"/>
          </a:xfrm>
          <a:prstGeom prst="line">
            <a:avLst/>
          </a:prstGeom>
          <a:noFill/>
          <a:ln w="31750" cap="flat">
            <a:solidFill>
              <a:srgbClr val="E89A2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1055921" y="1220866"/>
            <a:ext cx="10080157" cy="4490305"/>
          </a:xfrm>
          <a:prstGeom prst="rect">
            <a:avLst/>
          </a:prstGeom>
        </p:spPr>
        <p:txBody>
          <a:bodyPr vert="horz"/>
          <a:lstStyle>
            <a:lvl1pPr marL="3175" indent="-3175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  <a:lvl2pPr marL="285750" indent="-285750" defTabSz="27146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</p:txBody>
      </p:sp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568273" y="361681"/>
            <a:ext cx="9636177" cy="544331"/>
          </a:xfrm>
          <a:prstGeom prst="rect">
            <a:avLst/>
          </a:prstGeom>
        </p:spPr>
        <p:txBody>
          <a:bodyPr vert="horz"/>
          <a:lstStyle>
            <a:lvl1pPr>
              <a:defRPr b="1">
                <a:solidFill>
                  <a:srgbClr val="13427C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C5DF5BE-AFD7-4F93-BF4B-5E2821AA5C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4450" y="423625"/>
            <a:ext cx="1542323" cy="33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068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2245170"/>
            <a:ext cx="12192000" cy="1838325"/>
          </a:xfrm>
          <a:prstGeom prst="rect">
            <a:avLst/>
          </a:prstGeom>
          <a:solidFill>
            <a:srgbClr val="1342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063263"/>
              </a:solidFill>
            </a:endParaRPr>
          </a:p>
        </p:txBody>
      </p:sp>
      <p:sp>
        <p:nvSpPr>
          <p:cNvPr id="5122" name="Titolo 1"/>
          <p:cNvSpPr txBox="1">
            <a:spLocks noChangeArrowheads="1"/>
          </p:cNvSpPr>
          <p:nvPr/>
        </p:nvSpPr>
        <p:spPr bwMode="auto">
          <a:xfrm>
            <a:off x="0" y="2464147"/>
            <a:ext cx="12192000" cy="167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eaLnBrk="1"/>
            <a:r>
              <a:rPr lang="it-IT" sz="3200" b="1" dirty="0">
                <a:solidFill>
                  <a:schemeClr val="bg1"/>
                </a:solidFill>
                <a:cs typeface="Arial" charset="0"/>
              </a:rPr>
              <a:t>Unità di Crisi e servizi alle imprese</a:t>
            </a:r>
          </a:p>
          <a:p>
            <a:pPr algn="ctr" eaLnBrk="1"/>
            <a:endParaRPr lang="it-IT" sz="1100" b="1" dirty="0">
              <a:solidFill>
                <a:schemeClr val="tx1"/>
              </a:solidFill>
              <a:cs typeface="Arial" charset="0"/>
            </a:endParaRPr>
          </a:p>
          <a:p>
            <a:pPr algn="ctr" eaLnBrk="1"/>
            <a:r>
              <a:rPr lang="it-IT" sz="2000" i="1" dirty="0">
                <a:solidFill>
                  <a:schemeClr val="bg1"/>
                </a:solidFill>
                <a:cs typeface="Arial" charset="0"/>
              </a:rPr>
              <a:t>Attività 2024</a:t>
            </a:r>
          </a:p>
          <a:p>
            <a:pPr algn="ctr" eaLnBrk="1"/>
            <a:r>
              <a:rPr lang="it-IT" sz="1800" i="1" dirty="0" smtClean="0">
                <a:solidFill>
                  <a:schemeClr val="bg1"/>
                </a:solidFill>
                <a:cs typeface="Arial" charset="0"/>
              </a:rPr>
              <a:t>Punto Stampa-Palazzo Balbi</a:t>
            </a:r>
            <a:endParaRPr lang="it-IT" sz="1800" i="1" dirty="0">
              <a:solidFill>
                <a:schemeClr val="bg1"/>
              </a:solidFill>
              <a:cs typeface="Arial" charset="0"/>
            </a:endParaRPr>
          </a:p>
          <a:p>
            <a:pPr algn="ctr" eaLnBrk="1"/>
            <a:r>
              <a:rPr lang="it-IT" sz="1800" i="1" dirty="0" smtClean="0">
                <a:solidFill>
                  <a:schemeClr val="bg1"/>
                </a:solidFill>
                <a:cs typeface="Arial" charset="0"/>
              </a:rPr>
              <a:t>23</a:t>
            </a:r>
            <a:r>
              <a:rPr lang="it-IT" sz="1800" i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it-IT" sz="1800" i="1" dirty="0">
                <a:solidFill>
                  <a:schemeClr val="bg1"/>
                </a:solidFill>
                <a:cs typeface="Arial" charset="0"/>
              </a:rPr>
              <a:t>gennaio 2025</a:t>
            </a:r>
            <a:endParaRPr lang="it-IT" sz="2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123" name="Sottotitolo 2"/>
          <p:cNvSpPr txBox="1">
            <a:spLocks noChangeArrowheads="1"/>
          </p:cNvSpPr>
          <p:nvPr/>
        </p:nvSpPr>
        <p:spPr bwMode="auto">
          <a:xfrm>
            <a:off x="0" y="5772323"/>
            <a:ext cx="12192000" cy="341632"/>
          </a:xfrm>
          <a:prstGeom prst="rect">
            <a:avLst/>
          </a:prstGeom>
          <a:solidFill>
            <a:srgbClr val="F7A14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 marL="2286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</a:pPr>
            <a:endParaRPr lang="it-IT" sz="1800" dirty="0">
              <a:solidFill>
                <a:schemeClr val="bg1"/>
              </a:solidFill>
            </a:endParaRPr>
          </a:p>
        </p:txBody>
      </p:sp>
      <p:pic>
        <p:nvPicPr>
          <p:cNvPr id="5126" name="Immagine 4" descr="logo VL 202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4" y="421737"/>
            <a:ext cx="2256152" cy="59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3310087C-1790-438C-86A1-7E2EE1D5DD69}"/>
              </a:ext>
            </a:extLst>
          </p:cNvPr>
          <p:cNvGrpSpPr/>
          <p:nvPr/>
        </p:nvGrpSpPr>
        <p:grpSpPr>
          <a:xfrm>
            <a:off x="8928847" y="259151"/>
            <a:ext cx="2559889" cy="594381"/>
            <a:chOff x="4462548" y="5381511"/>
            <a:chExt cx="3003451" cy="660094"/>
          </a:xfrm>
        </p:grpSpPr>
        <p:pic>
          <p:nvPicPr>
            <p:cNvPr id="8" name="Immagine 7" descr="Immagine che contiene testo, clipart&#10;&#10;Descrizione generata automaticamente">
              <a:extLst>
                <a:ext uri="{FF2B5EF4-FFF2-40B4-BE49-F238E27FC236}">
                  <a16:creationId xmlns:a16="http://schemas.microsoft.com/office/drawing/2014/main" id="{61DD0BFF-D63D-419A-B9CF-E085C4859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9847" y="5414376"/>
              <a:ext cx="2256152" cy="627229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5C10FF55-2BC6-4B31-9280-A0048E87B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2548" y="5381511"/>
              <a:ext cx="597250" cy="65131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D08F0324-AA94-48B8-95E3-5F550C01AB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550" y="1059611"/>
            <a:ext cx="10877550" cy="44903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IT" b="1" dirty="0">
              <a:solidFill>
                <a:srgbClr val="13427C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13427C"/>
                </a:solidFill>
                <a:latin typeface="Arial" charset="0"/>
              </a:rPr>
              <a:t>2011- Istituzione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 del progetto sperimentale “Unità di Crisi aziendali, territoriali e settoriali” con decreto del Dirigente della Direzione Lavoro n.1503 del 24 novembre 2011 dalla Regione Veneto e affidato all’ente strumentale Veneto Lavoro. </a:t>
            </a:r>
            <a:r>
              <a:rPr lang="it-IT" b="1" dirty="0">
                <a:solidFill>
                  <a:srgbClr val="13427C"/>
                </a:solidFill>
                <a:latin typeface="Arial" charset="0"/>
              </a:rPr>
              <a:t>Dal 2012 il progetto è operativo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 e realizza attività di monitoraggio e di accompagnamento del </a:t>
            </a:r>
            <a:r>
              <a:rPr lang="it-IT" b="1" dirty="0">
                <a:solidFill>
                  <a:srgbClr val="13427C"/>
                </a:solidFill>
                <a:latin typeface="Arial" charset="0"/>
              </a:rPr>
              <a:t>presidio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 di governo regionale ai </a:t>
            </a:r>
            <a:r>
              <a:rPr lang="it-IT" b="1" dirty="0">
                <a:solidFill>
                  <a:srgbClr val="13427C"/>
                </a:solidFill>
                <a:latin typeface="Arial" charset="0"/>
              </a:rPr>
              <a:t>tavoli di crisi aziendali, settoriali e territoriali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13427C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13427C"/>
                </a:solidFill>
                <a:latin typeface="Arial" charset="0"/>
              </a:rPr>
              <a:t>Rinnovo del progetto 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con successive D.G.R. che ne ampliano obiettivi e attività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13427C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13427C"/>
                </a:solidFill>
                <a:latin typeface="Arial" charset="0"/>
              </a:rPr>
              <a:t>2016 - Costituzione dell’Unità Operativa </a:t>
            </a:r>
            <a:r>
              <a:rPr lang="it-IT" b="1" dirty="0" smtClean="0">
                <a:solidFill>
                  <a:srgbClr val="13427C"/>
                </a:solidFill>
                <a:latin typeface="Arial" charset="0"/>
              </a:rPr>
              <a:t>“Unità </a:t>
            </a:r>
            <a:r>
              <a:rPr lang="it-IT" b="1" dirty="0">
                <a:solidFill>
                  <a:srgbClr val="13427C"/>
                </a:solidFill>
                <a:latin typeface="Arial" charset="0"/>
              </a:rPr>
              <a:t>di crisi e servizi alle imprese” </a:t>
            </a:r>
            <a:r>
              <a:rPr lang="it-IT" dirty="0">
                <a:solidFill>
                  <a:srgbClr val="13427C"/>
                </a:solidFill>
                <a:latin typeface="Arial" charset="0"/>
              </a:rPr>
              <a:t>che viene inserita nell’organizzazione dell’Ente Veneto Lavoro con Decreto Direttoriale n. 55 del 08/06/2016 al fine di rendere strutturali le buone pratiche e i servizi sperimentati. 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3610143-DB68-4221-9031-CEC9A127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" y="410062"/>
            <a:ext cx="10601271" cy="544331"/>
          </a:xfrm>
        </p:spPr>
        <p:txBody>
          <a:bodyPr/>
          <a:lstStyle/>
          <a:p>
            <a:r>
              <a:rPr lang="it-IT" dirty="0"/>
              <a:t>Unità di crisi e servizi alle imprese: cronistoria</a:t>
            </a:r>
          </a:p>
        </p:txBody>
      </p:sp>
    </p:spTree>
    <p:extLst>
      <p:ext uri="{BB962C8B-B14F-4D97-AF65-F5344CB8AC3E}">
        <p14:creationId xmlns:p14="http://schemas.microsoft.com/office/powerpoint/2010/main" val="20213864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C1751-7F1C-8CB3-D3C7-51E084EF2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2273766-B042-6C9A-2A19-A3BE8DCB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51" y="259918"/>
            <a:ext cx="9636177" cy="544331"/>
          </a:xfrm>
        </p:spPr>
        <p:txBody>
          <a:bodyPr/>
          <a:lstStyle/>
          <a:p>
            <a:r>
              <a:rPr lang="it-IT" b="1" dirty="0">
                <a:latin typeface="Arial" charset="0"/>
              </a:rPr>
              <a:t>Gestione crisi aziendali complesse: obiettivi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1EB2E2-ECD5-AAD3-8131-4823D17309AB}"/>
              </a:ext>
            </a:extLst>
          </p:cNvPr>
          <p:cNvSpPr txBox="1"/>
          <p:nvPr/>
        </p:nvSpPr>
        <p:spPr>
          <a:xfrm>
            <a:off x="1911382" y="2228671"/>
            <a:ext cx="96787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13427C"/>
                </a:solidFill>
              </a:rPr>
              <a:t>OBIETTIVI:</a:t>
            </a:r>
          </a:p>
          <a:p>
            <a:endParaRPr lang="it-IT" sz="2000" b="1" dirty="0">
              <a:solidFill>
                <a:srgbClr val="1342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continuità produttiva nel sito, attuata anche attraverso riconversioni/ reindustrializzazioni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>
              <a:solidFill>
                <a:srgbClr val="1342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mantenimento della massima occupazione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>
              <a:solidFill>
                <a:srgbClr val="1342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gestione non traumatica degli eventuali esuberi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D7FCC1E-EDD4-F3FA-F535-A44E68720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51" y="2457889"/>
            <a:ext cx="1518459" cy="14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4031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D7FA5-D3C7-AD22-BC09-40AF9B4F3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26374BD-8B6D-2F72-BEE2-C5A4320E8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51" y="259918"/>
            <a:ext cx="9636177" cy="544331"/>
          </a:xfrm>
        </p:spPr>
        <p:txBody>
          <a:bodyPr/>
          <a:lstStyle/>
          <a:p>
            <a:r>
              <a:rPr lang="it-IT" b="1" dirty="0">
                <a:latin typeface="Arial" charset="0"/>
              </a:rPr>
              <a:t>Gestione crisi aziendali complesse: metodo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5AA819F-D5EB-811F-38E8-9FD3022A3FCF}"/>
              </a:ext>
            </a:extLst>
          </p:cNvPr>
          <p:cNvSpPr txBox="1"/>
          <p:nvPr/>
        </p:nvSpPr>
        <p:spPr>
          <a:xfrm>
            <a:off x="361051" y="2228674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13427C"/>
                </a:solidFill>
              </a:rPr>
              <a:t>Coinvolgimento di tutti i soggetti rilevanti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aziende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organizzazioni sindacali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associazioni datoriali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altre istituzioni pubbliche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13427C"/>
                </a:solidFill>
              </a:rPr>
              <a:t>altri </a:t>
            </a:r>
            <a:r>
              <a:rPr lang="it-IT" sz="2000" i="1" dirty="0">
                <a:solidFill>
                  <a:srgbClr val="13427C"/>
                </a:solidFill>
              </a:rPr>
              <a:t>stakeholder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3CF34B-D2B5-B5B2-947C-E252A420B952}"/>
              </a:ext>
            </a:extLst>
          </p:cNvPr>
          <p:cNvSpPr txBox="1"/>
          <p:nvPr/>
        </p:nvSpPr>
        <p:spPr>
          <a:xfrm>
            <a:off x="9354049" y="2497615"/>
            <a:ext cx="26155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13427C"/>
                </a:solidFill>
              </a:rPr>
              <a:t>Definizione </a:t>
            </a:r>
          </a:p>
          <a:p>
            <a:r>
              <a:rPr lang="it-IT" sz="2000" b="1" dirty="0">
                <a:solidFill>
                  <a:srgbClr val="13427C"/>
                </a:solidFill>
              </a:rPr>
              <a:t>di soluzioni condivise / accordo quadro</a:t>
            </a:r>
          </a:p>
          <a:p>
            <a:endParaRPr lang="it-IT" sz="2000" dirty="0">
              <a:solidFill>
                <a:srgbClr val="13427C"/>
              </a:solidFill>
            </a:endParaRPr>
          </a:p>
          <a:p>
            <a:r>
              <a:rPr lang="it-IT" sz="2000" dirty="0">
                <a:solidFill>
                  <a:srgbClr val="13427C"/>
                </a:solidFill>
              </a:rPr>
              <a:t>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55AD184-7BE6-DED8-961B-A85A32D92474}"/>
              </a:ext>
            </a:extLst>
          </p:cNvPr>
          <p:cNvSpPr txBox="1"/>
          <p:nvPr/>
        </p:nvSpPr>
        <p:spPr>
          <a:xfrm>
            <a:off x="5461371" y="2228674"/>
            <a:ext cx="261550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13427C"/>
                </a:solidFill>
              </a:rPr>
              <a:t>Confronto e mediazione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>
              <a:solidFill>
                <a:srgbClr val="13427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13427C"/>
                </a:solidFill>
              </a:rPr>
              <a:t>Assistenza tecnica per l’individuazione di misure e strumenti di supporto</a:t>
            </a:r>
            <a:r>
              <a:rPr lang="it-IT" sz="2000" dirty="0">
                <a:solidFill>
                  <a:srgbClr val="13427C"/>
                </a:solidFill>
              </a:rPr>
              <a:t> alla risoluzione della crisi </a:t>
            </a:r>
          </a:p>
          <a:p>
            <a:endParaRPr lang="it-IT" sz="2000" dirty="0">
              <a:solidFill>
                <a:srgbClr val="13427C"/>
              </a:solidFill>
            </a:endParaRPr>
          </a:p>
        </p:txBody>
      </p:sp>
      <p:sp>
        <p:nvSpPr>
          <p:cNvPr id="27" name="Freccia a destra 26">
            <a:extLst>
              <a:ext uri="{FF2B5EF4-FFF2-40B4-BE49-F238E27FC236}">
                <a16:creationId xmlns:a16="http://schemas.microsoft.com/office/drawing/2014/main" id="{0C7BC5A3-1917-7380-D6EC-91F77E2DB544}"/>
              </a:ext>
            </a:extLst>
          </p:cNvPr>
          <p:cNvSpPr/>
          <p:nvPr/>
        </p:nvSpPr>
        <p:spPr>
          <a:xfrm>
            <a:off x="4359710" y="2691917"/>
            <a:ext cx="995680" cy="731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>
              <a:solidFill>
                <a:srgbClr val="13427C"/>
              </a:solidFill>
            </a:endParaRPr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000AC2D0-37B2-09B8-D39E-648B6D22BCBB}"/>
              </a:ext>
            </a:extLst>
          </p:cNvPr>
          <p:cNvSpPr/>
          <p:nvPr/>
        </p:nvSpPr>
        <p:spPr>
          <a:xfrm>
            <a:off x="8036232" y="2654687"/>
            <a:ext cx="995680" cy="731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>
              <a:solidFill>
                <a:srgbClr val="1342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735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F06D60A-BC18-4152-9B92-09853140D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39" y="184614"/>
            <a:ext cx="9636177" cy="544331"/>
          </a:xfrm>
        </p:spPr>
        <p:txBody>
          <a:bodyPr/>
          <a:lstStyle/>
          <a:p>
            <a:r>
              <a:rPr lang="en-US" b="1" dirty="0">
                <a:latin typeface="Arial" charset="0"/>
              </a:rPr>
              <a:t>La </a:t>
            </a:r>
            <a:r>
              <a:rPr lang="en-US" b="1" dirty="0" err="1">
                <a:latin typeface="Arial" charset="0"/>
              </a:rPr>
              <a:t>gestione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delle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crisi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aziendali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complesse</a:t>
            </a:r>
            <a:r>
              <a:rPr lang="en-US" b="1" dirty="0">
                <a:latin typeface="Arial" charset="0"/>
              </a:rPr>
              <a:t>: </a:t>
            </a:r>
            <a:r>
              <a:rPr lang="en-US" b="1" dirty="0" err="1">
                <a:latin typeface="Arial" charset="0"/>
              </a:rPr>
              <a:t>modello</a:t>
            </a:r>
            <a:r>
              <a:rPr lang="en-US" b="1" dirty="0">
                <a:latin typeface="Arial" charset="0"/>
              </a:rPr>
              <a:t> di </a:t>
            </a:r>
            <a:r>
              <a:rPr lang="en-US" b="1" dirty="0" err="1">
                <a:latin typeface="Arial" charset="0"/>
              </a:rPr>
              <a:t>processo</a:t>
            </a:r>
            <a:endParaRPr lang="it-IT"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B2AB43E2-0939-4FD7-9DBE-36F9F78AA395}"/>
              </a:ext>
            </a:extLst>
          </p:cNvPr>
          <p:cNvSpPr txBox="1">
            <a:spLocks/>
          </p:cNvSpPr>
          <p:nvPr/>
        </p:nvSpPr>
        <p:spPr>
          <a:xfrm>
            <a:off x="1000644" y="840339"/>
            <a:ext cx="100557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spcBef>
                <a:spcPts val="0"/>
              </a:spcBef>
              <a:buFont typeface="Arial" charset="0"/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spcBef>
                <a:spcPts val="0"/>
              </a:spcBef>
            </a:pPr>
            <a:endParaRPr lang="it-IT" sz="1800" dirty="0"/>
          </a:p>
          <a:p>
            <a:pPr marL="91413" indent="-91413">
              <a:spcBef>
                <a:spcPts val="0"/>
              </a:spcBef>
            </a:pPr>
            <a:endParaRPr lang="it-IT" dirty="0"/>
          </a:p>
        </p:txBody>
      </p:sp>
      <p:pic>
        <p:nvPicPr>
          <p:cNvPr id="7" name="image4.png">
            <a:extLst>
              <a:ext uri="{FF2B5EF4-FFF2-40B4-BE49-F238E27FC236}">
                <a16:creationId xmlns:a16="http://schemas.microsoft.com/office/drawing/2014/main" id="{BD652DB5-22AF-434C-8C12-FBCF6D20988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160" y="1850315"/>
            <a:ext cx="9477655" cy="244502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A0C9FF2-67DD-437B-AFC1-93DF2EF94E91}"/>
              </a:ext>
            </a:extLst>
          </p:cNvPr>
          <p:cNvSpPr/>
          <p:nvPr/>
        </p:nvSpPr>
        <p:spPr>
          <a:xfrm>
            <a:off x="1162160" y="3702018"/>
            <a:ext cx="1320103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Segnalazioni informali/ formali sull’esistenza della crisi d’impresa da parte di attori locali.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02F353E-401D-4655-A405-3FBCC36FA90F}"/>
              </a:ext>
            </a:extLst>
          </p:cNvPr>
          <p:cNvSpPr/>
          <p:nvPr/>
        </p:nvSpPr>
        <p:spPr>
          <a:xfrm>
            <a:off x="2429886" y="3748364"/>
            <a:ext cx="115617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Analisi preliminare del contesto di difficoltà (azienda, stato di crisi, impatto sul territorio) e eventuale presa in carico.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58AA05-CEAC-40E7-AE88-E3CEFBF41B4E}"/>
              </a:ext>
            </a:extLst>
          </p:cNvPr>
          <p:cNvSpPr/>
          <p:nvPr/>
        </p:nvSpPr>
        <p:spPr>
          <a:xfrm>
            <a:off x="3634392" y="3702017"/>
            <a:ext cx="12241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Raccordo con: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Area Capitale Umano e Cultura;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Area Sviluppo Economico;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Veneto Sviluppo.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E0C65B4-BD76-4F45-92C8-5E93DE0A9ABA}"/>
              </a:ext>
            </a:extLst>
          </p:cNvPr>
          <p:cNvSpPr/>
          <p:nvPr/>
        </p:nvSpPr>
        <p:spPr>
          <a:xfrm>
            <a:off x="4858528" y="3702016"/>
            <a:ext cx="13773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Raccordo con: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Organizzazioni e  Rappresentanze sindacali;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Azienda in crisi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accent1">
                    <a:lumMod val="50000"/>
                  </a:schemeClr>
                </a:solidFill>
              </a:rPr>
              <a:t>Associazioni datoriali.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E5F89BA-A0C3-44E9-BA8F-C53BA85932C6}"/>
              </a:ext>
            </a:extLst>
          </p:cNvPr>
          <p:cNvSpPr/>
          <p:nvPr/>
        </p:nvSpPr>
        <p:spPr>
          <a:xfrm>
            <a:off x="6235927" y="3710639"/>
            <a:ext cx="10708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Raccordo con i soggetti istituzionali locali;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98830AB-A8B8-4BE9-9A42-022EB4325057}"/>
              </a:ext>
            </a:extLst>
          </p:cNvPr>
          <p:cNvSpPr/>
          <p:nvPr/>
        </p:nvSpPr>
        <p:spPr>
          <a:xfrm>
            <a:off x="8512009" y="3700570"/>
            <a:ext cx="15390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Approfondimento e completamento dell’istruttoria. </a:t>
            </a:r>
          </a:p>
          <a:p>
            <a:endParaRPr lang="it-IT" sz="1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Definizione degli interventi e delle modalità di attuazione diffusione, controllo e monitoraggio.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B0A8612-E1B5-4916-88A1-1CD2FF8A3D15}"/>
              </a:ext>
            </a:extLst>
          </p:cNvPr>
          <p:cNvSpPr/>
          <p:nvPr/>
        </p:nvSpPr>
        <p:spPr>
          <a:xfrm>
            <a:off x="7300430" y="3722932"/>
            <a:ext cx="1100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Raccordo con: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MIMIT;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MDL;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err="1">
                <a:solidFill>
                  <a:schemeClr val="accent1">
                    <a:lumMod val="50000"/>
                  </a:schemeClr>
                </a:solidFill>
              </a:rPr>
              <a:t>Invitalia</a:t>
            </a:r>
            <a:r>
              <a:rPr lang="it-IT" sz="1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47316C1-19FD-45FE-A252-7ECD72368AB6}"/>
              </a:ext>
            </a:extLst>
          </p:cNvPr>
          <p:cNvSpPr txBox="1"/>
          <p:nvPr/>
        </p:nvSpPr>
        <p:spPr>
          <a:xfrm>
            <a:off x="9805179" y="3722932"/>
            <a:ext cx="17276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interventi di natura industriale e societaria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politiche passive e attive del lavoro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modalità di coinvolgimento di soggetti terzi</a:t>
            </a:r>
          </a:p>
        </p:txBody>
      </p:sp>
    </p:spTree>
    <p:extLst>
      <p:ext uri="{BB962C8B-B14F-4D97-AF65-F5344CB8AC3E}">
        <p14:creationId xmlns:p14="http://schemas.microsoft.com/office/powerpoint/2010/main" val="22265664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6147C-90D6-0DB6-8C0F-BBCCB9FC9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38CC5A0-A5A4-9CEB-3155-644A2637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39" y="184614"/>
            <a:ext cx="9636177" cy="544331"/>
          </a:xfrm>
        </p:spPr>
        <p:txBody>
          <a:bodyPr/>
          <a:lstStyle/>
          <a:p>
            <a:r>
              <a:rPr lang="it-IT" sz="2400" b="1" dirty="0"/>
              <a:t>Crisi aziendali complesse gestite (2012-2024)</a:t>
            </a:r>
            <a:endParaRPr lang="it-IT"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E47BA9D9-932A-B8D2-3F21-217494EB6BCA}"/>
              </a:ext>
            </a:extLst>
          </p:cNvPr>
          <p:cNvSpPr txBox="1">
            <a:spLocks/>
          </p:cNvSpPr>
          <p:nvPr/>
        </p:nvSpPr>
        <p:spPr>
          <a:xfrm>
            <a:off x="975991" y="1028922"/>
            <a:ext cx="100557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spcBef>
                <a:spcPts val="0"/>
              </a:spcBef>
              <a:buFont typeface="Arial" charset="0"/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spcBef>
                <a:spcPts val="0"/>
              </a:spcBef>
            </a:pPr>
            <a:endParaRPr lang="it-IT" sz="1800" dirty="0"/>
          </a:p>
          <a:p>
            <a:pPr marL="91413" indent="-91413">
              <a:spcBef>
                <a:spcPts val="0"/>
              </a:spcBef>
            </a:pPr>
            <a:endParaRPr lang="it-IT" dirty="0"/>
          </a:p>
        </p:txBody>
      </p:sp>
      <p:sp>
        <p:nvSpPr>
          <p:cNvPr id="2" name="Google Shape;123;g53c8bbaa0a_0_0">
            <a:extLst>
              <a:ext uri="{FF2B5EF4-FFF2-40B4-BE49-F238E27FC236}">
                <a16:creationId xmlns:a16="http://schemas.microsoft.com/office/drawing/2014/main" id="{F7A822E4-742C-0A29-541E-75AE2DABCBA1}"/>
              </a:ext>
            </a:extLst>
          </p:cNvPr>
          <p:cNvSpPr txBox="1">
            <a:spLocks/>
          </p:cNvSpPr>
          <p:nvPr/>
        </p:nvSpPr>
        <p:spPr>
          <a:xfrm>
            <a:off x="2393944" y="1641360"/>
            <a:ext cx="9186242" cy="5292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1900"/>
            </a:pPr>
            <a:r>
              <a:rPr lang="it-IT" sz="1800" b="1" dirty="0">
                <a:solidFill>
                  <a:srgbClr val="13427C"/>
                </a:solidFill>
              </a:rPr>
              <a:t>350 crisi complesse gestite nel periodo 2012-2024 </a:t>
            </a:r>
          </a:p>
          <a:p>
            <a:pPr>
              <a:spcBef>
                <a:spcPts val="0"/>
              </a:spcBef>
              <a:buSzPts val="1900"/>
            </a:pPr>
            <a:endParaRPr lang="it-IT" sz="1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endParaRPr lang="it-IT" sz="1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r>
              <a:rPr lang="it-IT" sz="1800" dirty="0">
                <a:solidFill>
                  <a:srgbClr val="13427C"/>
                </a:solidFill>
              </a:rPr>
              <a:t>Oltre </a:t>
            </a:r>
            <a:r>
              <a:rPr lang="it-IT" sz="1800" b="1" dirty="0">
                <a:solidFill>
                  <a:srgbClr val="13427C"/>
                </a:solidFill>
              </a:rPr>
              <a:t>61mila </a:t>
            </a:r>
            <a:r>
              <a:rPr lang="it-IT" sz="1800" dirty="0">
                <a:solidFill>
                  <a:srgbClr val="13427C"/>
                </a:solidFill>
              </a:rPr>
              <a:t>lavoratori diretti interessati</a:t>
            </a:r>
            <a:endParaRPr lang="it-IT" sz="1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endParaRPr lang="it-IT" sz="2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r>
              <a:rPr lang="it-IT" sz="1800" b="1" dirty="0">
                <a:solidFill>
                  <a:srgbClr val="13427C"/>
                </a:solidFill>
              </a:rPr>
              <a:t>64</a:t>
            </a:r>
            <a:r>
              <a:rPr lang="it-IT" sz="1800" dirty="0">
                <a:solidFill>
                  <a:srgbClr val="13427C"/>
                </a:solidFill>
              </a:rPr>
              <a:t> crisi aziendali gestite in collaborazione con le strutture ministeriali nel periodo 2012-2024</a:t>
            </a:r>
          </a:p>
          <a:p>
            <a:pPr>
              <a:spcBef>
                <a:spcPts val="0"/>
              </a:spcBef>
              <a:buSzPts val="1900"/>
            </a:pPr>
            <a:endParaRPr lang="it-IT" dirty="0">
              <a:solidFill>
                <a:srgbClr val="13427C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b="1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307 </a:t>
            </a:r>
            <a:r>
              <a:rPr lang="it-IT" sz="1800" dirty="0">
                <a:solidFill>
                  <a:srgbClr val="13427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it-IT" sz="1800" b="1" dirty="0">
                <a:solidFill>
                  <a:srgbClr val="13427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crisi concluse con </a:t>
            </a:r>
            <a:r>
              <a:rPr lang="it-IT" sz="1800" b="1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seguenti modalità/soluzioni:</a:t>
            </a:r>
            <a:endParaRPr lang="it-IT" sz="1800" dirty="0">
              <a:solidFill>
                <a:srgbClr val="13427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Riorganizzazione / Ristrutturazione/ Riconversione: 170 casi (55,4% del totale ) di cui 39 risolti con una cessione ad un nuovo soggetto imprenditoriale e/o una reindustrializzazione del sito</a:t>
            </a:r>
            <a:endParaRPr lang="it-IT" sz="1800" kern="100" dirty="0">
              <a:solidFill>
                <a:srgbClr val="13427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Cessazione attività d’ azienda / ramo / unità locale e conseguente ricollocamento del personale: 82 casi (26,7 % del totale)</a:t>
            </a:r>
            <a:endParaRPr lang="it-IT" sz="1800" kern="100" dirty="0">
              <a:solidFill>
                <a:srgbClr val="13427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Altro: 55 casi (17,9% del totale)</a:t>
            </a:r>
            <a:endParaRPr lang="it-IT" sz="1800" kern="100" dirty="0">
              <a:solidFill>
                <a:srgbClr val="13427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SzPts val="1900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1FA337-195C-865F-39E3-F0C13F510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64" y="1068197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BF9F39B-637F-FE11-A7E4-2F51B0BE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55" y="2227722"/>
            <a:ext cx="885825" cy="54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5A46365-DCC5-26E4-000D-2EBB6DBF3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80" y="3005943"/>
            <a:ext cx="922358" cy="82864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ECD04DF-DA3C-BDE6-B1F2-AB58ADAD8C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308" y="4157839"/>
            <a:ext cx="644718" cy="617736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09FE7C3A-325A-E433-669A-EFE75D3FB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98" y="1076932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3A91B54A-F81E-208C-192F-5D7B85043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89" y="2236457"/>
            <a:ext cx="885825" cy="54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EEE029C-AFE8-6A27-6A30-6ECA4DBD8E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14" y="3014678"/>
            <a:ext cx="922358" cy="8286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9D01BE5-07D4-8E2C-888B-080D7F8F63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6142" y="4166574"/>
            <a:ext cx="644718" cy="6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231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DF82-0A74-238F-E066-EB70D6981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43070633-0BD2-7EBD-7253-3CD0E873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39" y="184614"/>
            <a:ext cx="9636177" cy="544331"/>
          </a:xfrm>
        </p:spPr>
        <p:txBody>
          <a:bodyPr/>
          <a:lstStyle/>
          <a:p>
            <a:r>
              <a:rPr lang="it-IT" sz="2400" b="1" dirty="0"/>
              <a:t>Crisi aziendali complesse gestite 2024</a:t>
            </a:r>
            <a:endParaRPr lang="it-IT"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961E6065-411E-0706-C7D0-A31569258F29}"/>
              </a:ext>
            </a:extLst>
          </p:cNvPr>
          <p:cNvSpPr txBox="1">
            <a:spLocks/>
          </p:cNvSpPr>
          <p:nvPr/>
        </p:nvSpPr>
        <p:spPr>
          <a:xfrm>
            <a:off x="975991" y="1028922"/>
            <a:ext cx="100557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spcBef>
                <a:spcPts val="0"/>
              </a:spcBef>
              <a:buFont typeface="Arial" charset="0"/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spcBef>
                <a:spcPts val="0"/>
              </a:spcBef>
            </a:pPr>
            <a:endParaRPr lang="it-IT" sz="1800" dirty="0"/>
          </a:p>
          <a:p>
            <a:pPr marL="91413" indent="-91413">
              <a:spcBef>
                <a:spcPts val="0"/>
              </a:spcBef>
            </a:pPr>
            <a:endParaRPr lang="it-IT" dirty="0"/>
          </a:p>
        </p:txBody>
      </p:sp>
      <p:sp>
        <p:nvSpPr>
          <p:cNvPr id="2" name="Google Shape;123;g53c8bbaa0a_0_0">
            <a:extLst>
              <a:ext uri="{FF2B5EF4-FFF2-40B4-BE49-F238E27FC236}">
                <a16:creationId xmlns:a16="http://schemas.microsoft.com/office/drawing/2014/main" id="{C9DAF041-A555-1440-DD14-58150EC3FDA6}"/>
              </a:ext>
            </a:extLst>
          </p:cNvPr>
          <p:cNvSpPr txBox="1">
            <a:spLocks/>
          </p:cNvSpPr>
          <p:nvPr/>
        </p:nvSpPr>
        <p:spPr>
          <a:xfrm>
            <a:off x="2393944" y="1380546"/>
            <a:ext cx="9186242" cy="5292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r>
              <a:rPr lang="it-IT" sz="1600" b="1" dirty="0">
                <a:solidFill>
                  <a:srgbClr val="13427C"/>
                </a:solidFill>
              </a:rPr>
              <a:t>71 crisi complesse gestite nel 2024 </a:t>
            </a:r>
          </a:p>
          <a:p>
            <a:pPr>
              <a:spcBef>
                <a:spcPts val="0"/>
              </a:spcBef>
              <a:buSzPts val="1900"/>
            </a:pPr>
            <a:endParaRPr lang="it-IT" sz="1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endParaRPr lang="it-IT" sz="18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r>
              <a:rPr lang="it-IT" sz="1800" dirty="0">
                <a:solidFill>
                  <a:srgbClr val="13427C"/>
                </a:solidFill>
              </a:rPr>
              <a:t>Oltre </a:t>
            </a:r>
            <a:r>
              <a:rPr lang="it-IT" sz="1800" b="1" dirty="0">
                <a:solidFill>
                  <a:srgbClr val="13427C"/>
                </a:solidFill>
              </a:rPr>
              <a:t>14mila </a:t>
            </a:r>
            <a:r>
              <a:rPr lang="it-IT" sz="1800" dirty="0">
                <a:solidFill>
                  <a:srgbClr val="13427C"/>
                </a:solidFill>
              </a:rPr>
              <a:t>lavoratori diretti interessati</a:t>
            </a:r>
          </a:p>
          <a:p>
            <a:pPr>
              <a:spcBef>
                <a:spcPts val="0"/>
              </a:spcBef>
              <a:buSzPts val="1900"/>
            </a:pPr>
            <a:endParaRPr lang="it-IT" sz="4400" b="1" dirty="0">
              <a:solidFill>
                <a:srgbClr val="13427C"/>
              </a:solidFill>
            </a:endParaRPr>
          </a:p>
          <a:p>
            <a:pPr>
              <a:spcBef>
                <a:spcPts val="0"/>
              </a:spcBef>
              <a:buSzPts val="1900"/>
            </a:pPr>
            <a:r>
              <a:rPr lang="it-IT" sz="1800" b="1" dirty="0">
                <a:solidFill>
                  <a:srgbClr val="13427C"/>
                </a:solidFill>
              </a:rPr>
              <a:t>9</a:t>
            </a:r>
            <a:r>
              <a:rPr lang="it-IT" sz="1800" dirty="0">
                <a:solidFill>
                  <a:srgbClr val="13427C"/>
                </a:solidFill>
              </a:rPr>
              <a:t> crisi aziendali gestite in collaborazione con le strutture ministeriali</a:t>
            </a:r>
          </a:p>
          <a:p>
            <a:pPr>
              <a:spcBef>
                <a:spcPts val="0"/>
              </a:spcBef>
              <a:buSzPts val="1900"/>
            </a:pPr>
            <a:endParaRPr lang="it-IT" dirty="0">
              <a:solidFill>
                <a:srgbClr val="13427C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b="1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it-IT" sz="1800" dirty="0">
                <a:solidFill>
                  <a:srgbClr val="13427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it-IT" sz="1800" b="1" dirty="0">
                <a:solidFill>
                  <a:srgbClr val="13427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crisi concluse con </a:t>
            </a:r>
            <a:r>
              <a:rPr lang="it-IT" sz="1800" b="1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seguenti modalità/soluzioni:</a:t>
            </a:r>
            <a:endParaRPr lang="it-IT" sz="1800" dirty="0">
              <a:solidFill>
                <a:srgbClr val="13427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Riorganizzazione / Ristrutturazione/ Riconversione: 9 casi (32,1% del totale ) di cui 1 risolto con una cessione ad un nuovo soggetto imprenditoriale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Cessazione attività d’ azienda / ramo / unità locale e conseguente ricollocamento del personale: 9 casi (32,1 % del totale)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1800" kern="100" dirty="0">
                <a:solidFill>
                  <a:srgbClr val="13427C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Altro: 10 casi (35,8% del totale)</a:t>
            </a:r>
          </a:p>
          <a:p>
            <a:pPr>
              <a:spcBef>
                <a:spcPts val="0"/>
              </a:spcBef>
              <a:buSzPts val="1900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  <a:p>
            <a:pPr marL="91413" indent="-120650">
              <a:spcBef>
                <a:spcPts val="0"/>
              </a:spcBef>
              <a:buSzPts val="1900"/>
              <a:buFont typeface="Arial" charset="0"/>
              <a:buChar char=" "/>
            </a:pPr>
            <a:endParaRPr lang="it-IT" dirty="0">
              <a:solidFill>
                <a:srgbClr val="13427C"/>
              </a:solidFill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5DD6029B-A481-DE27-4A00-6A1B42B8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98" y="1076932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4D617C50-1614-F6B6-7ACE-C2C07B41F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89" y="2236457"/>
            <a:ext cx="885825" cy="54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29083BA-5012-A4D9-9175-2489A6628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14" y="3014678"/>
            <a:ext cx="922358" cy="8286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1E0812D-3E01-39B5-AB94-D1EB634D2D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6142" y="4166574"/>
            <a:ext cx="644718" cy="6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131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95575" y="225816"/>
            <a:ext cx="10080158" cy="544331"/>
          </a:xfrm>
        </p:spPr>
        <p:txBody>
          <a:bodyPr/>
          <a:lstStyle/>
          <a:p>
            <a:r>
              <a:rPr lang="it-IT" b="1" dirty="0"/>
              <a:t>Casi gestiti </a:t>
            </a:r>
            <a:r>
              <a:rPr lang="it-IT" dirty="0"/>
              <a:t>nel 2024</a:t>
            </a:r>
            <a:endParaRPr lang="it-IT" b="1" dirty="0"/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960E7046-AEDC-4B3E-89DD-849D068E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341" y="3419272"/>
            <a:ext cx="19318" cy="1945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EFF896-0AEC-DCC3-D760-194C3FF2E259}"/>
              </a:ext>
            </a:extLst>
          </p:cNvPr>
          <p:cNvSpPr txBox="1"/>
          <p:nvPr/>
        </p:nvSpPr>
        <p:spPr>
          <a:xfrm>
            <a:off x="287855" y="3855829"/>
            <a:ext cx="11635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>
                <a:solidFill>
                  <a:srgbClr val="13427C"/>
                </a:solidFill>
              </a:defRPr>
            </a:lvl1pPr>
          </a:lstStyle>
          <a:p>
            <a:r>
              <a:rPr lang="it-IT" sz="1800" dirty="0"/>
              <a:t> Legenda fasi del processo operativo:</a:t>
            </a:r>
          </a:p>
          <a:p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Gestione: </a:t>
            </a:r>
            <a:r>
              <a:rPr lang="it-IT" sz="1800" dirty="0"/>
              <a:t>attiene alla ricerca di soluzioni e accordi per crisi conclamate e altri casi in cui le imprese attraversano difficoltà di diversa natura ed entità.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Monitoraggio: </a:t>
            </a:r>
            <a:r>
              <a:rPr lang="it-IT" sz="1800" dirty="0"/>
              <a:t>ha ad oggetto la verifica (periodica/su richiesta) dell’avanzamento e del raggiungimento dei risultati. E’ attuata anche attraverso tavoli dedicati che possono portare alla definizione di eventuali azioni correttive e/o nuovi accordi.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/>
              <a:t>Istruttoria: </a:t>
            </a:r>
            <a:r>
              <a:rPr lang="it-IT" sz="1800" dirty="0"/>
              <a:t>la fase di gestione e prevede approfondimenti, analisi e attività di confronto informale con le parti.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194DBD1-7F78-3C69-666E-AC2CADB04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175" y="1563802"/>
            <a:ext cx="9095218" cy="185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471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E51D3-34F0-88A9-CCB9-1B0CE0B2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880FA43-8861-F39E-7BC5-B45F54D1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9" y="259792"/>
            <a:ext cx="10080158" cy="544331"/>
          </a:xfrm>
        </p:spPr>
        <p:txBody>
          <a:bodyPr/>
          <a:lstStyle/>
          <a:p>
            <a:pPr algn="ctr"/>
            <a:r>
              <a:rPr lang="it-IT" b="1" dirty="0"/>
              <a:t>Crisi gestite </a:t>
            </a:r>
            <a:r>
              <a:rPr lang="it-IT" dirty="0"/>
              <a:t>nel 2024 </a:t>
            </a:r>
            <a:r>
              <a:rPr lang="it-IT" b="1" dirty="0"/>
              <a:t>– numero di aziende per aggregato settoriale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958528D3-0976-FEF3-457E-9A19C9735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341" y="3419272"/>
            <a:ext cx="19318" cy="1945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4BD9CE4-3198-2680-4479-841B82338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264" y="1657126"/>
            <a:ext cx="3811335" cy="376259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6E2B5B7-EBDA-7955-FD4E-6DCE00D0E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048" y="1657126"/>
            <a:ext cx="6364842" cy="382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8833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67495" y="312668"/>
            <a:ext cx="10080158" cy="544331"/>
          </a:xfrm>
        </p:spPr>
        <p:txBody>
          <a:bodyPr/>
          <a:lstStyle/>
          <a:p>
            <a:pPr algn="ctr"/>
            <a:r>
              <a:rPr lang="it-IT" b="1" dirty="0"/>
              <a:t>Crisi gestite 2024 – numero di addetti diretti per aggregato settoriale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22C11FB-572D-D2E6-0EAC-2C6FB5A9D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29" y="1436593"/>
            <a:ext cx="3946169" cy="413792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188E883-040E-546C-580F-006ECACD5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468" y="1653151"/>
            <a:ext cx="6524047" cy="392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182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-1280413" y="285043"/>
            <a:ext cx="11749928" cy="544331"/>
          </a:xfrm>
        </p:spPr>
        <p:txBody>
          <a:bodyPr/>
          <a:lstStyle/>
          <a:p>
            <a:pPr algn="ctr"/>
            <a:r>
              <a:rPr lang="it-IT" b="1" dirty="0"/>
              <a:t>Crisi gestite nel 2024 – Classi di dimensione occupazionale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981F281-F285-B5F1-A29E-40E38ECE0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94" y="1614096"/>
            <a:ext cx="3657873" cy="181490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5A5F6D1-57B8-8A62-2CE7-33D4D1FA8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95" y="4454113"/>
            <a:ext cx="3657872" cy="181490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901CA67-0C3A-8EEC-FC94-7964C1689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80" y="1100005"/>
            <a:ext cx="5139126" cy="308347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A0238ED-1C67-4201-0B67-1D78909416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042" y="3917362"/>
            <a:ext cx="5139124" cy="308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721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1412" y="401251"/>
            <a:ext cx="9696198" cy="544331"/>
          </a:xfrm>
        </p:spPr>
        <p:txBody>
          <a:bodyPr/>
          <a:lstStyle/>
          <a:p>
            <a:r>
              <a:rPr lang="it-IT" b="1"/>
              <a:t>Crisi gestite nel 2021 </a:t>
            </a:r>
            <a:r>
              <a:rPr lang="it-IT" b="1" dirty="0"/>
              <a:t>– distribuzione per provincia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7AA9345-FFF9-7077-EA36-319FA0AD8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614" y="1562428"/>
            <a:ext cx="7798993" cy="435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21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46410" y="163108"/>
            <a:ext cx="9590049" cy="544331"/>
          </a:xfrm>
        </p:spPr>
        <p:txBody>
          <a:bodyPr/>
          <a:lstStyle/>
          <a:p>
            <a:r>
              <a:rPr lang="it-IT" dirty="0">
                <a:latin typeface="Arial" charset="0"/>
              </a:rPr>
              <a:t>I tavoli settoriali e di filiera</a:t>
            </a:r>
            <a:endParaRPr lang="it-IT" dirty="0"/>
          </a:p>
        </p:txBody>
      </p:sp>
      <p:sp>
        <p:nvSpPr>
          <p:cNvPr id="17" name="Segnaposto testo 4">
            <a:extLst>
              <a:ext uri="{FF2B5EF4-FFF2-40B4-BE49-F238E27FC236}">
                <a16:creationId xmlns:a16="http://schemas.microsoft.com/office/drawing/2014/main" id="{C8290150-C0E7-43A4-A74D-1C45AB98DC45}"/>
              </a:ext>
            </a:extLst>
          </p:cNvPr>
          <p:cNvSpPr txBox="1">
            <a:spLocks/>
          </p:cNvSpPr>
          <p:nvPr/>
        </p:nvSpPr>
        <p:spPr>
          <a:xfrm>
            <a:off x="5190827" y="1183872"/>
            <a:ext cx="6703170" cy="40233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342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(Tessile Abbigliamento Moda)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Conciario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Calzaturiero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Occhialeria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Aeroportuale (Polo aeronavale di Venezia Tessera)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Termale (Euganeo)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Agricolo (potenziamento del servizio pubblico di incrocio domanda/offerta per il contrasto al fenomeno del caporalato)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Cementifici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342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Acque minerali e bibite analcoliche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rgbClr val="1342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/>
          </a:p>
          <a:p>
            <a:pPr marL="285750" lvl="1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258888" algn="l"/>
              </a:tabLst>
            </a:pPr>
            <a:endParaRPr lang="it-IT" b="1" dirty="0">
              <a:latin typeface="Arial" charset="0"/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17BAE71-E1A9-6C7C-583D-8910D930B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50" y="2193738"/>
            <a:ext cx="2997843" cy="301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1910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B2E8C-9BD4-006B-92EA-C574BD410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2EAB676D-17DB-33AA-57C7-E5235730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39" y="184614"/>
            <a:ext cx="9636177" cy="544331"/>
          </a:xfrm>
        </p:spPr>
        <p:txBody>
          <a:bodyPr/>
          <a:lstStyle/>
          <a:p>
            <a:r>
              <a:rPr lang="it-IT" sz="2400" b="1" dirty="0"/>
              <a:t>Protocolli di filiera</a:t>
            </a:r>
            <a:endParaRPr lang="it-IT"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721D453B-8FA2-5A44-7BF8-B911F5ECE895}"/>
              </a:ext>
            </a:extLst>
          </p:cNvPr>
          <p:cNvSpPr txBox="1">
            <a:spLocks/>
          </p:cNvSpPr>
          <p:nvPr/>
        </p:nvSpPr>
        <p:spPr>
          <a:xfrm>
            <a:off x="1068150" y="1267628"/>
            <a:ext cx="100557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</a:pPr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spcBef>
                <a:spcPts val="0"/>
              </a:spcBef>
              <a:buFont typeface="Arial" charset="0"/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spcBef>
                <a:spcPts val="0"/>
              </a:spcBef>
            </a:pPr>
            <a:endParaRPr lang="it-IT" sz="1800" dirty="0"/>
          </a:p>
          <a:p>
            <a:pPr marL="91413" indent="-91413">
              <a:spcBef>
                <a:spcPts val="0"/>
              </a:spcBef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EF512B6-CB6E-C945-A573-FBB98FC58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16" y="1697966"/>
            <a:ext cx="3622876" cy="3462068"/>
          </a:xfrm>
          <a:prstGeom prst="rect">
            <a:avLst/>
          </a:prstGeom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6DB357D4-057D-C065-D239-02D91C03048D}"/>
              </a:ext>
            </a:extLst>
          </p:cNvPr>
          <p:cNvSpPr txBox="1">
            <a:spLocks/>
          </p:cNvSpPr>
          <p:nvPr/>
        </p:nvSpPr>
        <p:spPr>
          <a:xfrm>
            <a:off x="3885622" y="2086043"/>
            <a:ext cx="7391398" cy="2386469"/>
          </a:xfrm>
        </p:spPr>
        <p:txBody>
          <a:bodyPr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13427C"/>
                </a:solidFill>
              </a:rPr>
              <a:t>Cementifici (2013)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13427C"/>
                </a:solidFill>
              </a:rPr>
              <a:t>Agricoltura - contrasto al caporalato e allo sfruttamento lavorativo - (2019)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13427C"/>
                </a:solidFill>
              </a:rPr>
              <a:t>Logistica (2021)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13427C"/>
                </a:solidFill>
              </a:rPr>
              <a:t>Occhialeria (2023)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13427C"/>
                </a:solidFill>
              </a:rPr>
              <a:t>Concia (2024)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13427C"/>
              </a:solidFill>
            </a:endParaRPr>
          </a:p>
          <a:p>
            <a:endParaRPr lang="it-IT" sz="2400" dirty="0">
              <a:solidFill>
                <a:srgbClr val="13427C"/>
              </a:solidFill>
            </a:endParaRPr>
          </a:p>
          <a:p>
            <a:pPr marL="0" indent="0"/>
            <a:endParaRPr lang="it-IT" sz="2400" dirty="0">
              <a:solidFill>
                <a:srgbClr val="1342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2636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35259" y="107615"/>
            <a:ext cx="9590049" cy="544331"/>
          </a:xfrm>
        </p:spPr>
        <p:txBody>
          <a:bodyPr/>
          <a:lstStyle/>
          <a:p>
            <a:r>
              <a:rPr lang="en-US" b="1" dirty="0">
                <a:latin typeface="Arial" charset="0"/>
              </a:rPr>
              <a:t>La </a:t>
            </a:r>
            <a:r>
              <a:rPr lang="en-US" b="1" dirty="0" err="1">
                <a:latin typeface="Arial" charset="0"/>
              </a:rPr>
              <a:t>gestione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delle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crisi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aziendali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complesse</a:t>
            </a:r>
            <a:r>
              <a:rPr lang="en-US" b="1" dirty="0">
                <a:latin typeface="Arial" charset="0"/>
              </a:rPr>
              <a:t>: </a:t>
            </a:r>
            <a:r>
              <a:rPr lang="en-US" b="1" dirty="0" err="1">
                <a:latin typeface="Arial" charset="0"/>
              </a:rPr>
              <a:t>condizioni</a:t>
            </a:r>
            <a:r>
              <a:rPr lang="en-US" b="1" dirty="0">
                <a:latin typeface="Arial" charset="0"/>
              </a:rPr>
              <a:t> e </a:t>
            </a:r>
            <a:r>
              <a:rPr lang="en-US" b="1" dirty="0" err="1">
                <a:latin typeface="Arial" charset="0"/>
              </a:rPr>
              <a:t>limiti</a:t>
            </a:r>
            <a:r>
              <a:rPr lang="en-US" b="1" dirty="0">
                <a:latin typeface="Arial" charset="0"/>
              </a:rPr>
              <a:t> per </a:t>
            </a:r>
            <a:r>
              <a:rPr lang="en-US" b="1" dirty="0" err="1">
                <a:latin typeface="Arial" charset="0"/>
              </a:rPr>
              <a:t>l’efficacia</a:t>
            </a:r>
            <a:endParaRPr lang="it-IT" dirty="0"/>
          </a:p>
        </p:txBody>
      </p:sp>
      <p:sp>
        <p:nvSpPr>
          <p:cNvPr id="6" name="Google Shape;123;g53c8bbaa0a_0_0">
            <a:extLst>
              <a:ext uri="{FF2B5EF4-FFF2-40B4-BE49-F238E27FC236}">
                <a16:creationId xmlns:a16="http://schemas.microsoft.com/office/drawing/2014/main" id="{33C2471B-517F-4255-AC72-9EC460919126}"/>
              </a:ext>
            </a:extLst>
          </p:cNvPr>
          <p:cNvSpPr txBox="1">
            <a:spLocks/>
          </p:cNvSpPr>
          <p:nvPr/>
        </p:nvSpPr>
        <p:spPr>
          <a:xfrm>
            <a:off x="2463501" y="1589168"/>
            <a:ext cx="9122485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13" indent="-120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charset="0"/>
              <a:buChar char=" "/>
            </a:pPr>
            <a:endParaRPr lang="it-IT" sz="1799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SzPts val="1900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Condizioni: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SzPts val="1900"/>
            </a:pPr>
            <a:endParaRPr lang="it-IT" sz="1600" dirty="0">
              <a:solidFill>
                <a:srgbClr val="13427C"/>
              </a:solidFill>
              <a:latin typeface="Arial" charset="0"/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Gestione tempestiva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Disponibilità concreta da parte dell’Azienda a collaborare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Disponibilità delle Istituzioni e delle OO.SS.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Sottoscrizione  di un protocollo di impegni tra tutte le Parti interessate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Costituzione  di  una  “cabina di regia” guidata da una delle Istituzioni impegnate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13427C"/>
              </a:solidFill>
              <a:latin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SzPts val="1900"/>
            </a:pPr>
            <a:endParaRPr lang="it-IT" sz="1600" dirty="0">
              <a:solidFill>
                <a:srgbClr val="13427C"/>
              </a:solidFill>
              <a:latin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SzPts val="1900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Limiti: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SzPts val="1900"/>
            </a:pPr>
            <a:endParaRPr lang="it-IT" sz="1600" dirty="0">
              <a:solidFill>
                <a:srgbClr val="13427C"/>
              </a:solidFill>
              <a:latin typeface="Arial" charset="0"/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Gli impegni sottoscritti dalle Parti non costituiscono obblighi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Non tutti gli stakeholder sono coinvolti o coinvolgibili</a:t>
            </a: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13427C"/>
                </a:solidFill>
                <a:latin typeface="Arial" charset="0"/>
              </a:rPr>
              <a:t>Assenza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7D6F290-054D-428E-A5D4-B144F23F5C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73" y="2591896"/>
            <a:ext cx="1123037" cy="57547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1CCE898B-450C-4C58-8700-AE3DD32DA7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81" y="3906848"/>
            <a:ext cx="795423" cy="86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756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truttura personalizzata">
  <a:themeElements>
    <a:clrScheme name="Impostazioni personalizzat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6F8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6235</TotalTime>
  <Words>919</Words>
  <Application>Microsoft Office PowerPoint</Application>
  <PresentationFormat>Widescreen</PresentationFormat>
  <Paragraphs>147</Paragraphs>
  <Slides>15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ＭＳ Ｐゴシック</vt:lpstr>
      <vt:lpstr>Aptos</vt:lpstr>
      <vt:lpstr>Arial</vt:lpstr>
      <vt:lpstr>Calibri</vt:lpstr>
      <vt:lpstr>Helvetica</vt:lpstr>
      <vt:lpstr>Symbol</vt:lpstr>
      <vt:lpstr>Times New Roman</vt:lpstr>
      <vt:lpstr>Struttura personalizzata</vt:lpstr>
      <vt:lpstr>Presentazione standard di PowerPoint</vt:lpstr>
      <vt:lpstr>Unità di crisi e servizi alle imprese: cronistoria</vt:lpstr>
      <vt:lpstr>Gestione crisi aziendali complesse: obiettivi</vt:lpstr>
      <vt:lpstr>Gestione crisi aziendali complesse: metodo</vt:lpstr>
      <vt:lpstr>La gestione delle crisi aziendali complesse: modello di processo</vt:lpstr>
      <vt:lpstr>Crisi aziendali complesse gestite (2012-2024)</vt:lpstr>
      <vt:lpstr>Crisi aziendali complesse gestite 2024</vt:lpstr>
      <vt:lpstr>Casi gestiti nel 2024</vt:lpstr>
      <vt:lpstr>Crisi gestite nel 2024 – numero di aziende per aggregato settoriale</vt:lpstr>
      <vt:lpstr>Crisi gestite 2024 – numero di addetti diretti per aggregato settoriale</vt:lpstr>
      <vt:lpstr>Crisi gestite nel 2024 – Classi di dimensione occupazionale</vt:lpstr>
      <vt:lpstr>Crisi gestite nel 2021 – distribuzione per provincia </vt:lpstr>
      <vt:lpstr>I tavoli settoriali e di filiera</vt:lpstr>
      <vt:lpstr>Protocolli di filiera</vt:lpstr>
      <vt:lpstr>La gestione delle crisi aziendali complesse: condizioni e limiti per l’efficacia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PAOLA CAPOROSSI</cp:lastModifiedBy>
  <cp:revision>225</cp:revision>
  <cp:lastPrinted>2020-05-27T08:02:23Z</cp:lastPrinted>
  <dcterms:modified xsi:type="dcterms:W3CDTF">2025-01-23T08:34:28Z</dcterms:modified>
</cp:coreProperties>
</file>