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29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99" r:id="rId19"/>
  </p:sldIdLst>
  <p:sldSz cx="9753600" cy="7315200"/>
  <p:notesSz cx="6858000" cy="9144000"/>
  <p:embeddedFontLs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Tw Cen MT" pitchFamily="34" charset="0"/>
      <p:regular r:id="rId25"/>
      <p:bold r:id="rId26"/>
      <p:italic r:id="rId27"/>
      <p:boldItalic r:id="rId28"/>
    </p:embeddedFont>
    <p:embeddedFont>
      <p:font typeface="Canva Sans Bold" charset="0"/>
      <p:regular r:id="rId29"/>
    </p:embeddedFont>
    <p:embeddedFont>
      <p:font typeface="Open Sans" charset="0"/>
      <p:regular r:id="rId30"/>
    </p:embeddedFont>
    <p:embeddedFont>
      <p:font typeface="Poppins" charset="0"/>
      <p:regular r:id="rId31"/>
    </p:embeddedFont>
    <p:embeddedFont>
      <p:font typeface="Poppins Bold" charset="0"/>
      <p:regular r:id="rId32"/>
    </p:embeddedFont>
    <p:embeddedFont>
      <p:font typeface="League Spartan" charset="0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103" d="100"/>
          <a:sy n="103" d="100"/>
        </p:scale>
        <p:origin x="-162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0D6AEB-0D9A-4DF8-B42D-4A363F64CD47}" type="datetimeFigureOut">
              <a:rPr lang="it-IT" smtClean="0"/>
              <a:pPr/>
              <a:t>16/02/2025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7AE9F8-5E08-48CD-A230-187168B2C3A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977171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6387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BFF77B-528A-42F1-A29C-1756C388B7EB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6387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BFF77B-528A-42F1-A29C-1756C388B7EB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691119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ottotitolo 2"/>
          <p:cNvSpPr>
            <a:spLocks noGrp="1"/>
          </p:cNvSpPr>
          <p:nvPr>
            <p:ph type="subTitle" idx="1"/>
          </p:nvPr>
        </p:nvSpPr>
        <p:spPr>
          <a:xfrm>
            <a:off x="651934" y="4809067"/>
            <a:ext cx="5901266" cy="1485054"/>
          </a:xfrm>
        </p:spPr>
        <p:txBody>
          <a:bodyPr>
            <a:normAutofit fontScale="92500" lnSpcReduction="10000"/>
          </a:bodyPr>
          <a:lstStyle/>
          <a:p>
            <a:pPr algn="l" eaLnBrk="1" hangingPunct="1"/>
            <a:endParaRPr lang="it-IT" sz="2560" i="1" dirty="0">
              <a:solidFill>
                <a:srgbClr val="017907"/>
              </a:solidFill>
            </a:endParaRPr>
          </a:p>
          <a:p>
            <a:pPr algn="l" eaLnBrk="1" hangingPunct="1"/>
            <a:r>
              <a:rPr lang="it-IT" sz="2560" i="1" dirty="0">
                <a:solidFill>
                  <a:srgbClr val="017907"/>
                </a:solidFill>
              </a:rPr>
              <a:t>Alessandra Liviero</a:t>
            </a:r>
          </a:p>
          <a:p>
            <a:pPr algn="l" eaLnBrk="1" hangingPunct="1"/>
            <a:r>
              <a:rPr lang="it-IT" sz="1920" i="1" dirty="0">
                <a:solidFill>
                  <a:srgbClr val="017907"/>
                </a:solidFill>
              </a:rPr>
              <a:t>Osservatorio Economico Agroalimentare</a:t>
            </a:r>
          </a:p>
          <a:p>
            <a:pPr algn="l" eaLnBrk="1" hangingPunct="1"/>
            <a:r>
              <a:rPr lang="it-IT" sz="1920" i="1" dirty="0">
                <a:solidFill>
                  <a:srgbClr val="017907"/>
                </a:solidFill>
              </a:rPr>
              <a:t>U.O. Economia e Comunicazione</a:t>
            </a:r>
            <a:endParaRPr lang="it-IT" sz="2560" i="1" dirty="0">
              <a:solidFill>
                <a:schemeClr val="tx1"/>
              </a:solidFill>
            </a:endParaRPr>
          </a:p>
        </p:txBody>
      </p:sp>
      <p:pic>
        <p:nvPicPr>
          <p:cNvPr id="15362" name="Picture 3" descr="C:\Users\Gianluca\Dropbox\0_Work\Veneto Agricoltura\Vettoriali\Loghi\Logo Esteso\Logo Veneto Agricoltura 4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481" y="318346"/>
            <a:ext cx="2169159" cy="624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tangolo 3"/>
          <p:cNvSpPr/>
          <p:nvPr/>
        </p:nvSpPr>
        <p:spPr>
          <a:xfrm>
            <a:off x="665481" y="1073574"/>
            <a:ext cx="8436187" cy="38947"/>
          </a:xfrm>
          <a:prstGeom prst="rect">
            <a:avLst/>
          </a:prstGeom>
          <a:solidFill>
            <a:srgbClr val="017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920"/>
          </a:p>
        </p:txBody>
      </p:sp>
      <p:sp>
        <p:nvSpPr>
          <p:cNvPr id="7" name="Rettangolo 6"/>
          <p:cNvSpPr/>
          <p:nvPr/>
        </p:nvSpPr>
        <p:spPr>
          <a:xfrm>
            <a:off x="665481" y="6499014"/>
            <a:ext cx="8436187" cy="38947"/>
          </a:xfrm>
          <a:prstGeom prst="rect">
            <a:avLst/>
          </a:prstGeom>
          <a:solidFill>
            <a:srgbClr val="017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920"/>
          </a:p>
        </p:txBody>
      </p:sp>
      <p:sp>
        <p:nvSpPr>
          <p:cNvPr id="15365" name="CasellaDiTesto 4"/>
          <p:cNvSpPr txBox="1">
            <a:spLocks noChangeArrowheads="1"/>
          </p:cNvSpPr>
          <p:nvPr/>
        </p:nvSpPr>
        <p:spPr bwMode="auto">
          <a:xfrm>
            <a:off x="665481" y="6537961"/>
            <a:ext cx="8436187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280" b="1" dirty="0">
                <a:latin typeface="Calibri" pitchFamily="34" charset="0"/>
              </a:rPr>
              <a:t>Agenzia Veneta per l’Innovazione nel Settore Primario | www.venetoagricoltura.org</a:t>
            </a:r>
            <a:endParaRPr lang="it-IT" sz="1280" dirty="0">
              <a:latin typeface="Calibri" pitchFamily="34" charset="0"/>
            </a:endParaRPr>
          </a:p>
          <a:p>
            <a:pPr algn="ctr"/>
            <a:r>
              <a:rPr lang="it-IT" sz="1280" dirty="0">
                <a:latin typeface="Calibri" pitchFamily="34" charset="0"/>
              </a:rPr>
              <a:t>Sede Legale ed Operativa: Viale dell’Università, 14 | 35020 Legnaro (PD) | Tel. 049.8293711</a:t>
            </a:r>
          </a:p>
          <a:p>
            <a:pPr algn="ctr"/>
            <a:r>
              <a:rPr lang="it-IT" sz="1280" dirty="0">
                <a:latin typeface="Calibri" pitchFamily="34" charset="0"/>
              </a:rPr>
              <a:t>Cod. Fisc. 92281270287 | info@venetoagricoltura.org | Indirizzo PEC: avisp@pecveneto.it</a:t>
            </a:r>
          </a:p>
        </p:txBody>
      </p:sp>
      <p:sp>
        <p:nvSpPr>
          <p:cNvPr id="15367" name="AutoShape 6" descr="Risultati immagini per disegno uva"/>
          <p:cNvSpPr>
            <a:spLocks noChangeAspect="1" noChangeArrowheads="1"/>
          </p:cNvSpPr>
          <p:nvPr/>
        </p:nvSpPr>
        <p:spPr bwMode="auto">
          <a:xfrm>
            <a:off x="165947" y="-154093"/>
            <a:ext cx="325120" cy="325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sz="1920">
              <a:latin typeface="Calibri" pitchFamily="34" charset="0"/>
            </a:endParaRPr>
          </a:p>
        </p:txBody>
      </p:sp>
      <p:sp>
        <p:nvSpPr>
          <p:cNvPr id="15368" name="AutoShape 8" descr="Risultati immagini per disegno uva"/>
          <p:cNvSpPr>
            <a:spLocks noChangeAspect="1" noChangeArrowheads="1"/>
          </p:cNvSpPr>
          <p:nvPr/>
        </p:nvSpPr>
        <p:spPr bwMode="auto">
          <a:xfrm>
            <a:off x="165947" y="-154093"/>
            <a:ext cx="325120" cy="325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sz="1920">
              <a:latin typeface="Calibri" pitchFamily="34" charset="0"/>
            </a:endParaRPr>
          </a:p>
        </p:txBody>
      </p:sp>
      <p:sp>
        <p:nvSpPr>
          <p:cNvPr id="15369" name="AutoShape 10" descr="Risultati immagini per disegno uva"/>
          <p:cNvSpPr>
            <a:spLocks noChangeAspect="1" noChangeArrowheads="1"/>
          </p:cNvSpPr>
          <p:nvPr/>
        </p:nvSpPr>
        <p:spPr bwMode="auto">
          <a:xfrm>
            <a:off x="165947" y="-154093"/>
            <a:ext cx="325120" cy="325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sz="1920">
              <a:latin typeface="Calibri" pitchFamily="34" charset="0"/>
            </a:endParaRPr>
          </a:p>
        </p:txBody>
      </p:sp>
      <p:sp>
        <p:nvSpPr>
          <p:cNvPr id="15370" name="AutoShape 12" descr="Risultati immagini per disegno uva"/>
          <p:cNvSpPr>
            <a:spLocks noChangeAspect="1" noChangeArrowheads="1"/>
          </p:cNvSpPr>
          <p:nvPr/>
        </p:nvSpPr>
        <p:spPr bwMode="auto">
          <a:xfrm>
            <a:off x="165947" y="-154093"/>
            <a:ext cx="325120" cy="325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sz="1920">
              <a:latin typeface="Calibri" pitchFamily="34" charset="0"/>
            </a:endParaRPr>
          </a:p>
        </p:txBody>
      </p:sp>
      <p:sp>
        <p:nvSpPr>
          <p:cNvPr id="15373" name="Rettangolo 17"/>
          <p:cNvSpPr>
            <a:spLocks noChangeArrowheads="1"/>
          </p:cNvSpPr>
          <p:nvPr/>
        </p:nvSpPr>
        <p:spPr bwMode="auto">
          <a:xfrm>
            <a:off x="6277766" y="585259"/>
            <a:ext cx="2802882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1920" b="1" i="1" dirty="0">
                <a:solidFill>
                  <a:srgbClr val="017907"/>
                </a:solidFill>
                <a:latin typeface="Calibri" pitchFamily="34" charset="0"/>
              </a:rPr>
              <a:t> Venerdì 14 febbraio 2025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A20BD209-DC62-41C1-BED8-04A0AB7D310C}"/>
              </a:ext>
            </a:extLst>
          </p:cNvPr>
          <p:cNvSpPr txBox="1"/>
          <p:nvPr/>
        </p:nvSpPr>
        <p:spPr>
          <a:xfrm>
            <a:off x="762000" y="1828800"/>
            <a:ext cx="7848600" cy="250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006600"/>
                </a:solidFill>
                <a:latin typeface="+mj-lt"/>
              </a:rPr>
              <a:t>Agricoltura, Cambiamento, Sviluppo </a:t>
            </a:r>
          </a:p>
          <a:p>
            <a:pPr algn="ctr"/>
            <a:r>
              <a:rPr lang="it-IT" sz="3200" b="1" dirty="0">
                <a:solidFill>
                  <a:srgbClr val="006600"/>
                </a:solidFill>
                <a:latin typeface="+mj-lt"/>
              </a:rPr>
              <a:t>Un nuovo approccio per affrontare il futuro</a:t>
            </a:r>
          </a:p>
          <a:p>
            <a:pPr algn="ctr"/>
            <a:endParaRPr lang="it-IT" sz="3200" b="1" dirty="0">
              <a:solidFill>
                <a:srgbClr val="006600"/>
              </a:solidFill>
              <a:latin typeface="+mj-lt"/>
            </a:endParaRPr>
          </a:p>
          <a:p>
            <a:pPr algn="ctr"/>
            <a:r>
              <a:rPr lang="it-IT" sz="3200" b="1" dirty="0">
                <a:solidFill>
                  <a:srgbClr val="006600"/>
                </a:solidFill>
                <a:latin typeface="+mj-lt"/>
              </a:rPr>
              <a:t>Ruolo della provincia di Rovigo in Agricoltura</a:t>
            </a:r>
          </a:p>
          <a:p>
            <a:pPr algn="ctr"/>
            <a:endParaRPr lang="it-IT" sz="2880" dirty="0">
              <a:latin typeface="Tw Cen MT" panose="020B0602020104020603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403542"/>
            <a:ext cx="8052299" cy="481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600" b="1">
                <a:solidFill>
                  <a:srgbClr val="31356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SUPERFICI A ORTAGGI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0568" y="982641"/>
            <a:ext cx="5485768" cy="508427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055842" y="1276334"/>
            <a:ext cx="4599739" cy="622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400" b="1">
                <a:solidFill>
                  <a:srgbClr val="31356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SUPERFICIE A ORTAGGI ROVIGO: 3.480HA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7822" y="1762233"/>
            <a:ext cx="2875780" cy="287578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9339" y="4094285"/>
            <a:ext cx="8071733" cy="352340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403542"/>
            <a:ext cx="8052299" cy="481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600" b="1">
                <a:solidFill>
                  <a:srgbClr val="31356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SUPERFICI LEGUMINOSE E TUBERI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816" y="736549"/>
            <a:ext cx="4773791" cy="4500793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30369" y="5655943"/>
            <a:ext cx="3747790" cy="927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400" b="1">
                <a:solidFill>
                  <a:srgbClr val="31356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SUPERFICIE A LEGUMINOSE E TUBERI ROVIGO: 560 HA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5879" y="1003285"/>
            <a:ext cx="2630664" cy="263066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4168" y="3136220"/>
            <a:ext cx="4634086" cy="446738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403542"/>
            <a:ext cx="8052299" cy="939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600" b="1">
                <a:solidFill>
                  <a:srgbClr val="31356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SUPERFICI A COLTIVAZIONI LEGNOSE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1754" y="913739"/>
            <a:ext cx="5427541" cy="515149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055842" y="1276334"/>
            <a:ext cx="4599739" cy="622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400" b="1">
                <a:solidFill>
                  <a:srgbClr val="31356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SUPERFICIE A COLTIVAZIONI LEGNOSE ROVIGO: 1.830HA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7822" y="1762233"/>
            <a:ext cx="2875780" cy="287578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1486" y="4498951"/>
            <a:ext cx="7657546" cy="345437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403542"/>
            <a:ext cx="8052299" cy="939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600" b="1">
                <a:solidFill>
                  <a:srgbClr val="31356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SUPERFICI A COLTIVAZIONI FORAGGERE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8840" y="938534"/>
            <a:ext cx="5372742" cy="512213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055842" y="1276334"/>
            <a:ext cx="4599739" cy="927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400" b="1">
                <a:solidFill>
                  <a:srgbClr val="31356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SUPERFICIE A COLTIVAZIONI FORAGGERE ROVIGO: 14.252HA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9259" y="1910771"/>
            <a:ext cx="3519610" cy="351961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8194" y="4496744"/>
            <a:ext cx="7684027" cy="345879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515255"/>
            <a:ext cx="4160447" cy="1043686"/>
            <a:chOff x="0" y="0"/>
            <a:chExt cx="5547262" cy="1391582"/>
          </a:xfrm>
        </p:grpSpPr>
        <p:sp>
          <p:nvSpPr>
            <p:cNvPr id="3" name="TextBox 3"/>
            <p:cNvSpPr txBox="1"/>
            <p:nvPr/>
          </p:nvSpPr>
          <p:spPr>
            <a:xfrm>
              <a:off x="0" y="47625"/>
              <a:ext cx="5547262" cy="8464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INFORMATIZZAZIONE DELLE AZIENDE AGRICOLE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77994" y="1058207"/>
              <a:ext cx="4791273" cy="3333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00"/>
                </a:lnSpc>
              </a:pPr>
              <a:r>
                <a:rPr lang="en-US" sz="15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Dati censimento agricoltura, 2020 (Istat)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0109" y="1489252"/>
            <a:ext cx="4908790" cy="5283316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 flipV="1">
            <a:off x="4553644" y="1225649"/>
            <a:ext cx="0" cy="4863902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TextBox 7"/>
          <p:cNvSpPr txBox="1"/>
          <p:nvPr/>
        </p:nvSpPr>
        <p:spPr>
          <a:xfrm>
            <a:off x="5046066" y="837073"/>
            <a:ext cx="2548727" cy="200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lang="en-US" sz="1300" b="1">
                <a:solidFill>
                  <a:srgbClr val="10439F"/>
                </a:solidFill>
                <a:latin typeface="Poppins Bold"/>
                <a:ea typeface="Poppins Bold"/>
                <a:cs typeface="Poppins Bold"/>
                <a:sym typeface="Poppins Bold"/>
              </a:rPr>
              <a:t>ETÀ DEL CONDUTTORE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876800" y="1216124"/>
            <a:ext cx="4595181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200"/>
              </a:lnSpc>
            </a:pPr>
            <a:r>
              <a:rPr lang="en-US" sz="1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l’età del conduttore (minore o maggiore di 40 anni) può influenzare l’informatizzazione dell’azienda. Di seguito viene riportata la situazione regionale delle aziende informatizzate, rispetto a quelle non informatizzate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1838" y="1892351"/>
            <a:ext cx="1600775" cy="933785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5734558" y="2873713"/>
            <a:ext cx="1255335" cy="22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9"/>
              </a:lnSpc>
            </a:pPr>
            <a:r>
              <a:rPr lang="en-US" sz="1499" b="1">
                <a:solidFill>
                  <a:srgbClr val="10439F"/>
                </a:solidFill>
                <a:latin typeface="Poppins Bold"/>
                <a:ea typeface="Poppins Bold"/>
                <a:cs typeface="Poppins Bold"/>
                <a:sym typeface="Poppins Bold"/>
              </a:rPr>
              <a:t>&lt; 40 anni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9692" y="1892351"/>
            <a:ext cx="1600775" cy="933785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7592412" y="2873713"/>
            <a:ext cx="1255335" cy="22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9"/>
              </a:lnSpc>
            </a:pPr>
            <a:r>
              <a:rPr lang="en-US" sz="1499" b="1">
                <a:solidFill>
                  <a:srgbClr val="10439F"/>
                </a:solidFill>
                <a:latin typeface="Poppins Bold"/>
                <a:ea typeface="Poppins Bold"/>
                <a:cs typeface="Poppins Bold"/>
                <a:sym typeface="Poppins Bold"/>
              </a:rPr>
              <a:t>&gt; 41 anni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158419" y="4121385"/>
            <a:ext cx="4595181" cy="200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559"/>
              </a:lnSpc>
            </a:pPr>
            <a:r>
              <a:rPr lang="en-US" sz="12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 la provincia di Rovigo come si comporta?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7429" y="4476335"/>
            <a:ext cx="1600775" cy="933785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5730149" y="5457697"/>
            <a:ext cx="1255335" cy="22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9"/>
              </a:lnSpc>
            </a:pPr>
            <a:r>
              <a:rPr lang="en-US" sz="1499" b="1">
                <a:solidFill>
                  <a:srgbClr val="10439F"/>
                </a:solidFill>
                <a:latin typeface="Poppins Bold"/>
                <a:ea typeface="Poppins Bold"/>
                <a:cs typeface="Poppins Bold"/>
                <a:sym typeface="Poppins Bold"/>
              </a:rPr>
              <a:t>&lt; 40 anni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5283" y="4476335"/>
            <a:ext cx="1600775" cy="933785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7588003" y="5457697"/>
            <a:ext cx="1255335" cy="22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9"/>
              </a:lnSpc>
            </a:pPr>
            <a:r>
              <a:rPr lang="en-US" sz="1499" b="1">
                <a:solidFill>
                  <a:srgbClr val="10439F"/>
                </a:solidFill>
                <a:latin typeface="Poppins Bold"/>
                <a:ea typeface="Poppins Bold"/>
                <a:cs typeface="Poppins Bold"/>
                <a:sym typeface="Poppins Bold"/>
              </a:rPr>
              <a:t>&gt; 41 anni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515255"/>
            <a:ext cx="4160447" cy="1348486"/>
            <a:chOff x="0" y="0"/>
            <a:chExt cx="5547262" cy="1797982"/>
          </a:xfrm>
        </p:grpSpPr>
        <p:sp>
          <p:nvSpPr>
            <p:cNvPr id="3" name="TextBox 3"/>
            <p:cNvSpPr txBox="1"/>
            <p:nvPr/>
          </p:nvSpPr>
          <p:spPr>
            <a:xfrm>
              <a:off x="0" y="47625"/>
              <a:ext cx="5547262" cy="12528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TITOLO DI STUDIO DEI CONDUTTORI DELLE AZIENDE AGRICOLE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77994" y="1464607"/>
              <a:ext cx="4791273" cy="3333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00"/>
                </a:lnSpc>
              </a:pPr>
              <a:r>
                <a:rPr lang="en-US" sz="15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Dati censimento agricoltura, 2020 (Istat)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1726" y="1536473"/>
            <a:ext cx="5181129" cy="5885196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 flipV="1">
            <a:off x="4456132" y="1380716"/>
            <a:ext cx="0" cy="4863902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TextBox 7"/>
          <p:cNvSpPr txBox="1"/>
          <p:nvPr/>
        </p:nvSpPr>
        <p:spPr>
          <a:xfrm>
            <a:off x="4983607" y="303673"/>
            <a:ext cx="2548727" cy="200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lang="en-US" sz="1300" b="1">
                <a:solidFill>
                  <a:srgbClr val="10439F"/>
                </a:solidFill>
                <a:latin typeface="Poppins Bold"/>
                <a:ea typeface="Poppins Bold"/>
                <a:cs typeface="Poppins Bold"/>
                <a:sym typeface="Poppins Bold"/>
              </a:rPr>
              <a:t>ETÀ DEL CONDUTTORE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737120" y="672335"/>
            <a:ext cx="4595181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200"/>
              </a:lnSpc>
            </a:pPr>
            <a:r>
              <a:rPr lang="en-US" sz="1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lIl titolo di studio del conduttore può variare in base alla sua età  (minore o maggiore di 40 anni). Di seguito viene riportata la situazione regionale per titolo di studio.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5035" y="1639607"/>
            <a:ext cx="1825021" cy="539384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6357817" y="1665145"/>
            <a:ext cx="1602585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59"/>
              </a:lnSpc>
            </a:pPr>
            <a:r>
              <a:rPr lang="en-US" sz="1299" b="1">
                <a:solidFill>
                  <a:srgbClr val="10439F"/>
                </a:solidFill>
                <a:latin typeface="Poppins Bold"/>
                <a:ea typeface="Poppins Bold"/>
                <a:cs typeface="Poppins Bold"/>
                <a:sym typeface="Poppins Bold"/>
              </a:rPr>
              <a:t>Licenza di scuola media o inferiore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8789" y="3065100"/>
            <a:ext cx="1899971" cy="562998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6357817" y="2322052"/>
            <a:ext cx="1687898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59"/>
              </a:lnSpc>
            </a:pPr>
            <a:r>
              <a:rPr lang="en-US" sz="1299" b="1">
                <a:solidFill>
                  <a:srgbClr val="10439F"/>
                </a:solidFill>
                <a:latin typeface="Poppins Bold"/>
                <a:ea typeface="Poppins Bold"/>
                <a:cs typeface="Poppins Bold"/>
                <a:sym typeface="Poppins Bold"/>
              </a:rPr>
              <a:t>Diploma di qualifica o di scuola superiore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158419" y="3803142"/>
            <a:ext cx="4595181" cy="200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559"/>
              </a:lnSpc>
            </a:pPr>
            <a:r>
              <a:rPr lang="en-US" sz="12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 la provincia di Rovigo come si comporta?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8789" y="2363905"/>
            <a:ext cx="1899971" cy="553353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6597854" y="3169777"/>
            <a:ext cx="1255335" cy="200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59"/>
              </a:lnSpc>
            </a:pPr>
            <a:r>
              <a:rPr lang="en-US" sz="1299" b="1">
                <a:solidFill>
                  <a:srgbClr val="10439F"/>
                </a:solidFill>
                <a:latin typeface="Poppins Bold"/>
                <a:ea typeface="Poppins Bold"/>
                <a:cs typeface="Poppins Bold"/>
                <a:sym typeface="Poppins Bold"/>
              </a:rPr>
              <a:t>Laureati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737120" y="1224785"/>
            <a:ext cx="1255335" cy="22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9"/>
              </a:lnSpc>
            </a:pPr>
            <a:r>
              <a:rPr lang="en-US" sz="1499" b="1">
                <a:solidFill>
                  <a:srgbClr val="10439F"/>
                </a:solidFill>
                <a:latin typeface="Poppins Bold"/>
                <a:ea typeface="Poppins Bold"/>
                <a:cs typeface="Poppins Bold"/>
                <a:sym typeface="Poppins Bold"/>
              </a:rPr>
              <a:t>&lt; 40 anni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276203" y="1224785"/>
            <a:ext cx="1255335" cy="22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9"/>
              </a:lnSpc>
            </a:pPr>
            <a:r>
              <a:rPr lang="en-US" sz="1499" b="1">
                <a:solidFill>
                  <a:srgbClr val="10439F"/>
                </a:solidFill>
                <a:latin typeface="Poppins Bold"/>
                <a:ea typeface="Poppins Bold"/>
                <a:cs typeface="Poppins Bold"/>
                <a:sym typeface="Poppins Bold"/>
              </a:rPr>
              <a:t>&gt; 41 anni</a:t>
            </a: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4872" y="1578512"/>
            <a:ext cx="1888112" cy="54989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8445" y="3013825"/>
            <a:ext cx="1845244" cy="553877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54844" y="2309029"/>
            <a:ext cx="1888453" cy="55143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90210" y="4594614"/>
            <a:ext cx="1762926" cy="529035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6357817" y="4614977"/>
            <a:ext cx="1602585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59"/>
              </a:lnSpc>
            </a:pPr>
            <a:r>
              <a:rPr lang="en-US" sz="1299" b="1">
                <a:solidFill>
                  <a:srgbClr val="10439F"/>
                </a:solidFill>
                <a:latin typeface="Poppins Bold"/>
                <a:ea typeface="Poppins Bold"/>
                <a:cs typeface="Poppins Bold"/>
                <a:sym typeface="Poppins Bold"/>
              </a:rPr>
              <a:t>Licenza di scuola media o inferiore</a:t>
            </a: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3390" y="6009533"/>
            <a:ext cx="1964762" cy="573796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6357817" y="5271884"/>
            <a:ext cx="1687898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59"/>
              </a:lnSpc>
            </a:pPr>
            <a:r>
              <a:rPr lang="en-US" sz="1299" b="1">
                <a:solidFill>
                  <a:srgbClr val="10439F"/>
                </a:solidFill>
                <a:latin typeface="Poppins Bold"/>
                <a:ea typeface="Poppins Bold"/>
                <a:cs typeface="Poppins Bold"/>
                <a:sym typeface="Poppins Bold"/>
              </a:rPr>
              <a:t>Diploma di qualifica o di scuola superiore</a:t>
            </a: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78773" y="5313721"/>
            <a:ext cx="1900164" cy="553385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6597854" y="6119609"/>
            <a:ext cx="1255335" cy="200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59"/>
              </a:lnSpc>
            </a:pPr>
            <a:r>
              <a:rPr lang="en-US" sz="1299" b="1">
                <a:solidFill>
                  <a:srgbClr val="10439F"/>
                </a:solidFill>
                <a:latin typeface="Poppins Bold"/>
                <a:ea typeface="Poppins Bold"/>
                <a:cs typeface="Poppins Bold"/>
                <a:sym typeface="Poppins Bold"/>
              </a:rPr>
              <a:t>Laureati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737120" y="4174617"/>
            <a:ext cx="1255335" cy="22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9"/>
              </a:lnSpc>
            </a:pPr>
            <a:r>
              <a:rPr lang="en-US" sz="1499" b="1">
                <a:solidFill>
                  <a:srgbClr val="10439F"/>
                </a:solidFill>
                <a:latin typeface="Poppins Bold"/>
                <a:ea typeface="Poppins Bold"/>
                <a:cs typeface="Poppins Bold"/>
                <a:sym typeface="Poppins Bold"/>
              </a:rPr>
              <a:t>&lt; 40 anni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276203" y="4174617"/>
            <a:ext cx="1255335" cy="22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9"/>
              </a:lnSpc>
            </a:pPr>
            <a:r>
              <a:rPr lang="en-US" sz="1499" b="1">
                <a:solidFill>
                  <a:srgbClr val="10439F"/>
                </a:solidFill>
                <a:latin typeface="Poppins Bold"/>
                <a:ea typeface="Poppins Bold"/>
                <a:cs typeface="Poppins Bold"/>
                <a:sym typeface="Poppins Bold"/>
              </a:rPr>
              <a:t>&gt; 41 anni</a:t>
            </a:r>
          </a:p>
        </p:txBody>
      </p:sp>
      <p:pic>
        <p:nvPicPr>
          <p:cNvPr id="29" name="Picture 2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54955" y="4528428"/>
            <a:ext cx="1887118" cy="549734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8515" y="5963727"/>
            <a:ext cx="1844401" cy="553736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55316" y="5259333"/>
            <a:ext cx="1882789" cy="55048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515255"/>
            <a:ext cx="4160447" cy="738886"/>
            <a:chOff x="0" y="0"/>
            <a:chExt cx="5547262" cy="985182"/>
          </a:xfrm>
        </p:grpSpPr>
        <p:sp>
          <p:nvSpPr>
            <p:cNvPr id="3" name="TextBox 3"/>
            <p:cNvSpPr txBox="1"/>
            <p:nvPr/>
          </p:nvSpPr>
          <p:spPr>
            <a:xfrm>
              <a:off x="0" y="47625"/>
              <a:ext cx="5547262" cy="4400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TIPO DI INVESTIMENTO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77994" y="651807"/>
              <a:ext cx="4791273" cy="3333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00"/>
                </a:lnSpc>
              </a:pPr>
              <a:r>
                <a:rPr lang="en-US" sz="15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Dati censimento agricoltura, 2020 (Istat)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9564" y="1924973"/>
            <a:ext cx="5203327" cy="543709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81619" y="1444112"/>
            <a:ext cx="3714079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679"/>
              </a:lnSpc>
            </a:pPr>
            <a:r>
              <a:rPr lang="en-US" sz="1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Incidenza degli investimenti sul totale della aziende presenti in ogni provincia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876800" y="712470"/>
            <a:ext cx="4595181" cy="22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679"/>
              </a:lnSpc>
            </a:pPr>
            <a:r>
              <a:rPr lang="en-US" sz="1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Maggiori investimenti eseguiti in Veneto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951650" y="3830478"/>
            <a:ext cx="4595181" cy="22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679"/>
              </a:lnSpc>
            </a:pPr>
            <a:r>
              <a:rPr lang="en-US" sz="1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Maggiori investimenti eseguiti a Rovigo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8925" y="831347"/>
            <a:ext cx="5970607" cy="2668006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8440543" y="2389175"/>
            <a:ext cx="662434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spc="4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56%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609405" y="1873294"/>
            <a:ext cx="686991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spc="4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23%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469776" y="1377437"/>
            <a:ext cx="598736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spc="4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19%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3678" y="4124735"/>
            <a:ext cx="6225436" cy="2710478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8952494" y="5705176"/>
            <a:ext cx="661839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spc="4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58%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306135" y="5215417"/>
            <a:ext cx="693241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spc="4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28%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196929" y="4740495"/>
            <a:ext cx="680293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spc="4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25%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09677"/>
            <a:ext cx="4160447" cy="1043686"/>
            <a:chOff x="0" y="0"/>
            <a:chExt cx="5547262" cy="1391582"/>
          </a:xfrm>
        </p:grpSpPr>
        <p:sp>
          <p:nvSpPr>
            <p:cNvPr id="3" name="TextBox 3"/>
            <p:cNvSpPr txBox="1"/>
            <p:nvPr/>
          </p:nvSpPr>
          <p:spPr>
            <a:xfrm>
              <a:off x="0" y="47625"/>
              <a:ext cx="5547262" cy="8464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AZIENDE CON ATTIVITÀ CONNESSE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77994" y="1058207"/>
              <a:ext cx="4791273" cy="3333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00"/>
                </a:lnSpc>
              </a:pPr>
              <a:r>
                <a:rPr lang="en-US" sz="15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Dati censimento agricoltura, 2020 (Istat)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876800" y="712470"/>
            <a:ext cx="4595181" cy="22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679"/>
              </a:lnSpc>
            </a:pPr>
            <a:r>
              <a:rPr lang="en-US" sz="1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 maggiori attività connesse svolte in Veneto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951650" y="3830478"/>
            <a:ext cx="4595181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679"/>
              </a:lnSpc>
            </a:pPr>
            <a:r>
              <a:rPr lang="en-US" sz="1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 maggiori attività connesse svolte a Rovigo e provincia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2693" y="658735"/>
            <a:ext cx="7135535" cy="286216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8537961" y="2313640"/>
            <a:ext cx="693688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spc="4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26%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947612" y="1807006"/>
            <a:ext cx="616595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spc="4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21%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600991" y="1316190"/>
            <a:ext cx="598140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spc="4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18%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5666" y="4316147"/>
            <a:ext cx="7135535" cy="2862161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8469096" y="5986420"/>
            <a:ext cx="693241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spc="4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28%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757400" y="5506878"/>
            <a:ext cx="711696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spc="4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22%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853434" y="5007749"/>
            <a:ext cx="592038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200" spc="44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13%</a:t>
            </a: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79564" y="1924973"/>
            <a:ext cx="5203327" cy="5437096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223184" y="1382200"/>
            <a:ext cx="3714079" cy="64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679"/>
              </a:lnSpc>
            </a:pPr>
            <a:r>
              <a:rPr lang="en-US" sz="13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Incidenza delle aziende che svolgono attività connesse, sul numero totale delle aziende presenti in ogni provincia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ottotitolo 2"/>
          <p:cNvSpPr>
            <a:spLocks noGrp="1"/>
          </p:cNvSpPr>
          <p:nvPr>
            <p:ph type="subTitle" idx="1"/>
          </p:nvPr>
        </p:nvSpPr>
        <p:spPr>
          <a:xfrm>
            <a:off x="651934" y="4809067"/>
            <a:ext cx="5901266" cy="1485054"/>
          </a:xfrm>
        </p:spPr>
        <p:txBody>
          <a:bodyPr>
            <a:normAutofit fontScale="92500" lnSpcReduction="10000"/>
          </a:bodyPr>
          <a:lstStyle/>
          <a:p>
            <a:pPr algn="l" eaLnBrk="1" hangingPunct="1"/>
            <a:endParaRPr lang="it-IT" sz="2560" i="1" dirty="0">
              <a:solidFill>
                <a:srgbClr val="017907"/>
              </a:solidFill>
            </a:endParaRPr>
          </a:p>
          <a:p>
            <a:pPr algn="l" eaLnBrk="1" hangingPunct="1"/>
            <a:r>
              <a:rPr lang="it-IT" sz="2560" i="1" dirty="0">
                <a:solidFill>
                  <a:srgbClr val="017907"/>
                </a:solidFill>
              </a:rPr>
              <a:t>Alessandra Liviero</a:t>
            </a:r>
          </a:p>
          <a:p>
            <a:pPr algn="l" eaLnBrk="1" hangingPunct="1"/>
            <a:r>
              <a:rPr lang="it-IT" sz="1920" i="1" dirty="0">
                <a:solidFill>
                  <a:srgbClr val="017907"/>
                </a:solidFill>
              </a:rPr>
              <a:t>Osservatorio Economico Agroalimentare</a:t>
            </a:r>
          </a:p>
          <a:p>
            <a:pPr algn="l" eaLnBrk="1" hangingPunct="1"/>
            <a:r>
              <a:rPr lang="it-IT" sz="1920" i="1" dirty="0">
                <a:solidFill>
                  <a:srgbClr val="017907"/>
                </a:solidFill>
              </a:rPr>
              <a:t>U.O. Economia e Comunicazione</a:t>
            </a:r>
            <a:endParaRPr lang="it-IT" sz="2560" i="1" dirty="0">
              <a:solidFill>
                <a:schemeClr val="tx1"/>
              </a:solidFill>
            </a:endParaRPr>
          </a:p>
        </p:txBody>
      </p:sp>
      <p:pic>
        <p:nvPicPr>
          <p:cNvPr id="15362" name="Picture 3" descr="C:\Users\Gianluca\Dropbox\0_Work\Veneto Agricoltura\Vettoriali\Loghi\Logo Esteso\Logo Veneto Agricoltura 4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481" y="318346"/>
            <a:ext cx="2169159" cy="624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tangolo 3"/>
          <p:cNvSpPr/>
          <p:nvPr/>
        </p:nvSpPr>
        <p:spPr>
          <a:xfrm>
            <a:off x="665481" y="1073574"/>
            <a:ext cx="8436187" cy="38947"/>
          </a:xfrm>
          <a:prstGeom prst="rect">
            <a:avLst/>
          </a:prstGeom>
          <a:solidFill>
            <a:srgbClr val="017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920"/>
          </a:p>
        </p:txBody>
      </p:sp>
      <p:sp>
        <p:nvSpPr>
          <p:cNvPr id="7" name="Rettangolo 6"/>
          <p:cNvSpPr/>
          <p:nvPr/>
        </p:nvSpPr>
        <p:spPr>
          <a:xfrm>
            <a:off x="665481" y="6499014"/>
            <a:ext cx="8436187" cy="38947"/>
          </a:xfrm>
          <a:prstGeom prst="rect">
            <a:avLst/>
          </a:prstGeom>
          <a:solidFill>
            <a:srgbClr val="017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920"/>
          </a:p>
        </p:txBody>
      </p:sp>
      <p:sp>
        <p:nvSpPr>
          <p:cNvPr id="15365" name="CasellaDiTesto 4"/>
          <p:cNvSpPr txBox="1">
            <a:spLocks noChangeArrowheads="1"/>
          </p:cNvSpPr>
          <p:nvPr/>
        </p:nvSpPr>
        <p:spPr bwMode="auto">
          <a:xfrm>
            <a:off x="665481" y="6537961"/>
            <a:ext cx="8436187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280" b="1" dirty="0">
                <a:latin typeface="Calibri" pitchFamily="34" charset="0"/>
              </a:rPr>
              <a:t>Agenzia Veneta per l’Innovazione nel Settore Primario | www.venetoagricoltura.org</a:t>
            </a:r>
            <a:endParaRPr lang="it-IT" sz="1280" dirty="0">
              <a:latin typeface="Calibri" pitchFamily="34" charset="0"/>
            </a:endParaRPr>
          </a:p>
          <a:p>
            <a:pPr algn="ctr"/>
            <a:r>
              <a:rPr lang="it-IT" sz="1280" dirty="0">
                <a:latin typeface="Calibri" pitchFamily="34" charset="0"/>
              </a:rPr>
              <a:t>Sede Legale ed Operativa: Viale dell’Università, 14 | 35020 Legnaro (PD) | Tel. 049.8293711</a:t>
            </a:r>
          </a:p>
          <a:p>
            <a:pPr algn="ctr"/>
            <a:r>
              <a:rPr lang="it-IT" sz="1280" dirty="0">
                <a:latin typeface="Calibri" pitchFamily="34" charset="0"/>
              </a:rPr>
              <a:t>Cod. Fisc. 92281270287 | info@venetoagricoltura.org | Indirizzo PEC: avisp@pecveneto.it</a:t>
            </a:r>
          </a:p>
        </p:txBody>
      </p:sp>
      <p:sp>
        <p:nvSpPr>
          <p:cNvPr id="15367" name="AutoShape 6" descr="Risultati immagini per disegno uva"/>
          <p:cNvSpPr>
            <a:spLocks noChangeAspect="1" noChangeArrowheads="1"/>
          </p:cNvSpPr>
          <p:nvPr/>
        </p:nvSpPr>
        <p:spPr bwMode="auto">
          <a:xfrm>
            <a:off x="165947" y="-154093"/>
            <a:ext cx="325120" cy="325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sz="1920">
              <a:latin typeface="Calibri" pitchFamily="34" charset="0"/>
            </a:endParaRPr>
          </a:p>
        </p:txBody>
      </p:sp>
      <p:sp>
        <p:nvSpPr>
          <p:cNvPr id="15368" name="AutoShape 8" descr="Risultati immagini per disegno uva"/>
          <p:cNvSpPr>
            <a:spLocks noChangeAspect="1" noChangeArrowheads="1"/>
          </p:cNvSpPr>
          <p:nvPr/>
        </p:nvSpPr>
        <p:spPr bwMode="auto">
          <a:xfrm>
            <a:off x="165947" y="-154093"/>
            <a:ext cx="325120" cy="325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sz="1920">
              <a:latin typeface="Calibri" pitchFamily="34" charset="0"/>
            </a:endParaRPr>
          </a:p>
        </p:txBody>
      </p:sp>
      <p:sp>
        <p:nvSpPr>
          <p:cNvPr id="15369" name="AutoShape 10" descr="Risultati immagini per disegno uva"/>
          <p:cNvSpPr>
            <a:spLocks noChangeAspect="1" noChangeArrowheads="1"/>
          </p:cNvSpPr>
          <p:nvPr/>
        </p:nvSpPr>
        <p:spPr bwMode="auto">
          <a:xfrm>
            <a:off x="165947" y="-154093"/>
            <a:ext cx="325120" cy="325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sz="1920">
              <a:latin typeface="Calibri" pitchFamily="34" charset="0"/>
            </a:endParaRPr>
          </a:p>
        </p:txBody>
      </p:sp>
      <p:sp>
        <p:nvSpPr>
          <p:cNvPr id="15370" name="AutoShape 12" descr="Risultati immagini per disegno uva"/>
          <p:cNvSpPr>
            <a:spLocks noChangeAspect="1" noChangeArrowheads="1"/>
          </p:cNvSpPr>
          <p:nvPr/>
        </p:nvSpPr>
        <p:spPr bwMode="auto">
          <a:xfrm>
            <a:off x="165947" y="-154093"/>
            <a:ext cx="325120" cy="325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sz="1920">
              <a:latin typeface="Calibri" pitchFamily="34" charset="0"/>
            </a:endParaRPr>
          </a:p>
        </p:txBody>
      </p:sp>
      <p:sp>
        <p:nvSpPr>
          <p:cNvPr id="15373" name="Rettangolo 17"/>
          <p:cNvSpPr>
            <a:spLocks noChangeArrowheads="1"/>
          </p:cNvSpPr>
          <p:nvPr/>
        </p:nvSpPr>
        <p:spPr bwMode="auto">
          <a:xfrm>
            <a:off x="6277766" y="585259"/>
            <a:ext cx="2802882" cy="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1920" b="1" i="1" dirty="0">
                <a:solidFill>
                  <a:srgbClr val="017907"/>
                </a:solidFill>
                <a:latin typeface="Calibri" pitchFamily="34" charset="0"/>
              </a:rPr>
              <a:t> Venerdì 14 febbraio 2025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A20BD209-DC62-41C1-BED8-04A0AB7D310C}"/>
              </a:ext>
            </a:extLst>
          </p:cNvPr>
          <p:cNvSpPr txBox="1"/>
          <p:nvPr/>
        </p:nvSpPr>
        <p:spPr>
          <a:xfrm>
            <a:off x="952500" y="2974719"/>
            <a:ext cx="7848600" cy="115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rgbClr val="006600"/>
                </a:solidFill>
                <a:latin typeface="+mj-lt"/>
              </a:rPr>
              <a:t>Grazie per l’attenzione</a:t>
            </a:r>
          </a:p>
          <a:p>
            <a:pPr algn="ctr"/>
            <a:endParaRPr lang="it-IT" sz="2880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4062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05249" y="838517"/>
            <a:ext cx="4816525" cy="318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NUMERO DI AZIENDE AGRICOLE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25699" y="838517"/>
            <a:ext cx="3669021" cy="318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0"/>
              </a:lnSpc>
              <a:spcBef>
                <a:spcPct val="0"/>
              </a:spcBef>
            </a:pPr>
            <a:r>
              <a:rPr lang="en-US" sz="2400" b="1" u="none" strike="noStrik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SUPERFICI (HA)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6118" y="1598233"/>
            <a:ext cx="5209034" cy="510321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060" y="1571560"/>
            <a:ext cx="5529107" cy="47057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228" y="1441626"/>
            <a:ext cx="4431948" cy="4431948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216880" y="779145"/>
            <a:ext cx="6710511" cy="318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DIMENSIONE MEDIA IN ETTARI PER AZIENDA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432051" y="1326198"/>
            <a:ext cx="5099015" cy="318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4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NUMERO DI AZIENDE AGRICOLE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09214" y="462279"/>
            <a:ext cx="7935172" cy="624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00"/>
              </a:lnSpc>
            </a:pPr>
            <a:r>
              <a:rPr lang="en-US" sz="4700" b="1">
                <a:solidFill>
                  <a:srgbClr val="31356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IL COMPARTO BIOLOGICO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9481" y="1581596"/>
            <a:ext cx="5408681" cy="468563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260" y="1576360"/>
            <a:ext cx="5471512" cy="469610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425699" y="1326198"/>
            <a:ext cx="3669021" cy="318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0"/>
              </a:lnSpc>
              <a:spcBef>
                <a:spcPct val="0"/>
              </a:spcBef>
            </a:pPr>
            <a:r>
              <a:rPr lang="en-US" sz="2400" b="1" u="none" strike="noStrik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SUPERFICI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77623" y="494417"/>
            <a:ext cx="6390139" cy="738886"/>
            <a:chOff x="0" y="0"/>
            <a:chExt cx="8520185" cy="985182"/>
          </a:xfrm>
        </p:grpSpPr>
        <p:sp>
          <p:nvSpPr>
            <p:cNvPr id="3" name="TextBox 3"/>
            <p:cNvSpPr txBox="1"/>
            <p:nvPr/>
          </p:nvSpPr>
          <p:spPr>
            <a:xfrm>
              <a:off x="0" y="47625"/>
              <a:ext cx="8520185" cy="4400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SUPERFICIE IRRIGATA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80571" y="651807"/>
              <a:ext cx="7359042" cy="3333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00"/>
                </a:lnSpc>
              </a:pPr>
              <a:r>
                <a:rPr lang="en-US" sz="15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Dati censimento agricoltura, 2020 (Istat)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31520" y="1389996"/>
            <a:ext cx="2870948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439"/>
              </a:lnSpc>
            </a:pPr>
            <a:r>
              <a:rPr lang="en-US" sz="1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Proporzione tra superficie irrigua e non irrigua nelle provincie venete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9062" y="1729730"/>
            <a:ext cx="8028062" cy="510730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3130" y="1685305"/>
            <a:ext cx="6463530" cy="572047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877623" y="494417"/>
            <a:ext cx="6390139" cy="738886"/>
            <a:chOff x="0" y="0"/>
            <a:chExt cx="8520185" cy="985182"/>
          </a:xfrm>
        </p:grpSpPr>
        <p:sp>
          <p:nvSpPr>
            <p:cNvPr id="4" name="TextBox 4"/>
            <p:cNvSpPr txBox="1"/>
            <p:nvPr/>
          </p:nvSpPr>
          <p:spPr>
            <a:xfrm>
              <a:off x="0" y="47625"/>
              <a:ext cx="8520185" cy="4400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SUPERFICIE IRRIGATA - ETTARI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580571" y="651807"/>
              <a:ext cx="7359042" cy="3333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00"/>
                </a:lnSpc>
              </a:pPr>
              <a:r>
                <a:rPr lang="en-US" sz="15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Dati censimento agricoltura, 2020 (Istat)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215445" y="1703328"/>
            <a:ext cx="2548727" cy="200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lang="en-US" sz="1300" b="1">
                <a:solidFill>
                  <a:srgbClr val="10439F"/>
                </a:solidFill>
                <a:latin typeface="Poppins Bold"/>
                <a:ea typeface="Poppins Bold"/>
                <a:cs typeface="Poppins Bold"/>
                <a:sym typeface="Poppins Bold"/>
              </a:rPr>
              <a:t>IN VENETO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223155" y="1703328"/>
            <a:ext cx="2548727" cy="200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lang="en-US" sz="1300" b="1">
                <a:solidFill>
                  <a:srgbClr val="10439F"/>
                </a:solidFill>
                <a:latin typeface="Poppins Bold"/>
                <a:ea typeface="Poppins Bold"/>
                <a:cs typeface="Poppins Bold"/>
                <a:sym typeface="Poppins Bold"/>
              </a:rPr>
              <a:t>A ROVIGO E PROVINCIA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554" y="1872087"/>
            <a:ext cx="4269613" cy="390039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959" y="974931"/>
            <a:ext cx="6011516" cy="547907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4461955" y="3979994"/>
            <a:ext cx="1277133" cy="386333"/>
          </a:xfrm>
          <a:custGeom>
            <a:avLst/>
            <a:gdLst/>
            <a:ahLst/>
            <a:cxnLst/>
            <a:rect l="l" t="t" r="r" b="b"/>
            <a:pathLst>
              <a:path w="1277133" h="386333">
                <a:moveTo>
                  <a:pt x="0" y="0"/>
                </a:moveTo>
                <a:lnTo>
                  <a:pt x="1277134" y="0"/>
                </a:lnTo>
                <a:lnTo>
                  <a:pt x="1277134" y="386333"/>
                </a:lnTo>
                <a:lnTo>
                  <a:pt x="0" y="386333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25699" y="369476"/>
            <a:ext cx="3669021" cy="694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00"/>
              </a:lnSpc>
            </a:pPr>
            <a:r>
              <a:rPr lang="en-US" sz="5200" b="1">
                <a:solidFill>
                  <a:srgbClr val="31356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SUPERFICI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4201" y="2179229"/>
            <a:ext cx="5954012" cy="451440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422592"/>
            <a:ext cx="7537949" cy="669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0"/>
              </a:lnSpc>
            </a:pPr>
            <a:r>
              <a:rPr lang="en-US" sz="5000" b="1">
                <a:solidFill>
                  <a:srgbClr val="31356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SUPERFICI A CEREALI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1515" y="804185"/>
            <a:ext cx="5178185" cy="485931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34201" y="6174962"/>
            <a:ext cx="3747790" cy="591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00"/>
              </a:lnSpc>
              <a:spcBef>
                <a:spcPct val="0"/>
              </a:spcBef>
            </a:pPr>
            <a:r>
              <a:rPr lang="en-US" sz="2300" b="1">
                <a:solidFill>
                  <a:srgbClr val="31356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SUPERFICIE A CEREALI ROVIGO: 69.270 HA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434" y="1000334"/>
            <a:ext cx="2824392" cy="282439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7819" y="3083570"/>
            <a:ext cx="4755143" cy="448756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" y="403542"/>
            <a:ext cx="8052299" cy="939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600" b="1">
                <a:solidFill>
                  <a:srgbClr val="31356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SUPERFICI A COLTIVAZIONI INDUSTRIALI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3436" y="1296972"/>
            <a:ext cx="5033014" cy="472125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055842" y="1276334"/>
            <a:ext cx="4599739" cy="927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400" b="1">
                <a:solidFill>
                  <a:srgbClr val="31356E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SUPERFICIE A COLTIVAZIONI INDUSTRIALI ROVIGO: 38.440HA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7822" y="1762233"/>
            <a:ext cx="2875780" cy="287578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6317" y="4017632"/>
            <a:ext cx="5875081" cy="353916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530</Words>
  <Application>Microsoft Office PowerPoint</Application>
  <PresentationFormat>Personalizzato</PresentationFormat>
  <Paragraphs>95</Paragraphs>
  <Slides>18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7" baseType="lpstr">
      <vt:lpstr>Arial</vt:lpstr>
      <vt:lpstr>Calibri</vt:lpstr>
      <vt:lpstr>Tw Cen MT</vt:lpstr>
      <vt:lpstr>Canva Sans Bold</vt:lpstr>
      <vt:lpstr>Open Sans</vt:lpstr>
      <vt:lpstr>Poppins</vt:lpstr>
      <vt:lpstr>Poppins Bold</vt:lpstr>
      <vt:lpstr>League Spartan</vt:lpstr>
      <vt:lpstr>Office Theme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Rovigo</dc:title>
  <cp:lastModifiedBy>loren</cp:lastModifiedBy>
  <cp:revision>2</cp:revision>
  <dcterms:created xsi:type="dcterms:W3CDTF">2006-08-16T00:00:00Z</dcterms:created>
  <dcterms:modified xsi:type="dcterms:W3CDTF">2025-02-16T17:43:49Z</dcterms:modified>
  <dc:identifier>DAGfEPu3FZ4</dc:identifier>
</cp:coreProperties>
</file>