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</p:sldMasterIdLst>
  <p:notesMasterIdLst>
    <p:notesMasterId r:id="rId23"/>
  </p:notes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</p:sldIdLst>
  <p:sldSz cx="9144000" cy="6858000" type="screen4x3"/>
  <p:notesSz cx="6794500" cy="9906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chartUserShapes" Target="../drawings/drawing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chartUserShapes" Target="../drawings/drawing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7.89069575146671E-2"/>
          <c:y val="3.1343518664356598E-2"/>
          <c:w val="0.71280072449501897"/>
          <c:h val="0.89027143382159901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075239"/>
        <c:axId val="25131279"/>
      </c:barChart>
      <c:catAx>
        <c:axId val="34075239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it-IT"/>
          </a:p>
        </c:txPr>
        <c:crossAx val="25131279"/>
        <c:crosses val="autoZero"/>
        <c:auto val="1"/>
        <c:lblAlgn val="ctr"/>
        <c:lblOffset val="100"/>
        <c:noMultiLvlLbl val="0"/>
      </c:catAx>
      <c:valAx>
        <c:axId val="25131279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it-IT"/>
          </a:p>
        </c:txPr>
        <c:crossAx val="34075239"/>
        <c:crosses val="autoZero"/>
        <c:crossBetween val="midCat"/>
      </c:valAx>
      <c:spPr>
        <a:noFill/>
        <a:ln w="0">
          <a:noFill/>
        </a:ln>
      </c:spPr>
    </c:plotArea>
    <c:legend>
      <c:legendPos val="r"/>
      <c:layout>
        <c:manualLayout>
          <c:xMode val="edge"/>
          <c:yMode val="edge"/>
          <c:x val="0.79619531933508303"/>
          <c:y val="0.61650277048702196"/>
          <c:w val="0.199638060757067"/>
          <c:h val="0.209711266649385"/>
        </c:manualLayout>
      </c:layout>
      <c:overlay val="1"/>
      <c:spPr>
        <a:noFill/>
        <a:ln w="0">
          <a:noFill/>
        </a:ln>
      </c:spPr>
      <c:txPr>
        <a:bodyPr/>
        <a:lstStyle/>
        <a:p>
          <a:pPr>
            <a:defRPr sz="1400" b="1" strike="noStrike" spc="-1">
              <a:solidFill>
                <a:srgbClr val="000000"/>
              </a:solidFill>
              <a:latin typeface="Calibri"/>
            </a:defRPr>
          </a:pPr>
          <a:endParaRPr lang="it-IT"/>
        </a:p>
      </c:txPr>
    </c:legend>
    <c:plotVisOnly val="1"/>
    <c:dispBlanksAs val="gap"/>
    <c:showDLblsOverMax val="1"/>
  </c:chart>
  <c:spPr>
    <a:gradFill>
      <a:gsLst>
        <a:gs pos="0">
          <a:srgbClr val="F6F9FC"/>
        </a:gs>
        <a:gs pos="0">
          <a:srgbClr val="B0C6E1"/>
        </a:gs>
        <a:gs pos="49000">
          <a:srgbClr val="B0C6E1"/>
        </a:gs>
        <a:gs pos="100000">
          <a:srgbClr val="CAD9EB"/>
        </a:gs>
      </a:gsLst>
      <a:lin ang="5400000"/>
    </a:gradFill>
    <a:ln w="0">
      <a:noFill/>
    </a:ln>
  </c:spPr>
  <c:userShapes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7.7489467259912598E-2"/>
          <c:y val="2.15256995852365E-2"/>
          <c:w val="0.64054809623183795"/>
          <c:h val="0.89027143382159901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8789605"/>
        <c:axId val="36599079"/>
      </c:barChart>
      <c:catAx>
        <c:axId val="68789605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it-IT"/>
          </a:p>
        </c:txPr>
        <c:crossAx val="36599079"/>
        <c:crosses val="autoZero"/>
        <c:auto val="1"/>
        <c:lblAlgn val="ctr"/>
        <c:lblOffset val="100"/>
        <c:noMultiLvlLbl val="0"/>
      </c:catAx>
      <c:valAx>
        <c:axId val="36599079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it-IT"/>
          </a:p>
        </c:txPr>
        <c:crossAx val="68789605"/>
        <c:crosses val="autoZero"/>
        <c:crossBetween val="midCat"/>
      </c:valAx>
      <c:spPr>
        <a:noFill/>
        <a:ln w="0">
          <a:noFill/>
        </a:ln>
      </c:spPr>
    </c:plotArea>
    <c:legend>
      <c:legendPos val="r"/>
      <c:layout>
        <c:manualLayout>
          <c:xMode val="edge"/>
          <c:yMode val="edge"/>
          <c:x val="0.74257545931758495"/>
          <c:y val="0.56165150189559598"/>
          <c:w val="0.18936898512685901"/>
          <c:h val="0.23068489355497199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sz="1200" b="1" strike="noStrike" spc="-1">
              <a:solidFill>
                <a:srgbClr val="000000"/>
              </a:solidFill>
              <a:latin typeface="Calibri"/>
            </a:defRPr>
          </a:pPr>
          <a:endParaRPr lang="it-IT"/>
        </a:p>
      </c:txPr>
    </c:legend>
    <c:plotVisOnly val="1"/>
    <c:dispBlanksAs val="gap"/>
    <c:showDLblsOverMax val="1"/>
  </c:chart>
  <c:spPr>
    <a:gradFill>
      <a:gsLst>
        <a:gs pos="0">
          <a:srgbClr val="F6F9FC"/>
        </a:gs>
        <a:gs pos="0">
          <a:srgbClr val="B0C6E1"/>
        </a:gs>
        <a:gs pos="50000">
          <a:srgbClr val="B0C6E1"/>
        </a:gs>
        <a:gs pos="100000">
          <a:srgbClr val="CAD9EB"/>
        </a:gs>
      </a:gsLst>
      <a:lin ang="5400000"/>
    </a:gradFill>
    <a:ln w="0">
      <a:noFill/>
    </a:ln>
  </c:spPr>
  <c:userShapes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7.89069575146671E-2"/>
          <c:y val="3.1309838016871101E-2"/>
          <c:w val="0.71280072449501897"/>
          <c:h val="0.89023443564663896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421816"/>
        <c:axId val="73607478"/>
      </c:barChart>
      <c:catAx>
        <c:axId val="54421816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it-IT"/>
          </a:p>
        </c:txPr>
        <c:crossAx val="73607478"/>
        <c:crosses val="autoZero"/>
        <c:auto val="1"/>
        <c:lblAlgn val="ctr"/>
        <c:lblOffset val="100"/>
        <c:noMultiLvlLbl val="0"/>
      </c:catAx>
      <c:valAx>
        <c:axId val="73607478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it-IT"/>
          </a:p>
        </c:txPr>
        <c:crossAx val="54421816"/>
        <c:crosses val="autoZero"/>
        <c:crossBetween val="midCat"/>
      </c:valAx>
      <c:spPr>
        <a:noFill/>
        <a:ln w="0">
          <a:noFill/>
        </a:ln>
      </c:spPr>
    </c:plotArea>
    <c:legend>
      <c:legendPos val="r"/>
      <c:layout>
        <c:manualLayout>
          <c:xMode val="edge"/>
          <c:yMode val="edge"/>
          <c:x val="0.78197265966754204"/>
          <c:y val="0.47233460469095301"/>
          <c:w val="0.21663847394296301"/>
          <c:h val="0.42109580052493401"/>
        </c:manualLayout>
      </c:layout>
      <c:overlay val="1"/>
      <c:spPr>
        <a:noFill/>
        <a:ln w="0">
          <a:noFill/>
        </a:ln>
      </c:spPr>
      <c:txPr>
        <a:bodyPr/>
        <a:lstStyle/>
        <a:p>
          <a:pPr>
            <a:defRPr sz="1400" b="1" strike="noStrike" spc="-1">
              <a:solidFill>
                <a:srgbClr val="000000"/>
              </a:solidFill>
              <a:latin typeface="Calibri"/>
            </a:defRPr>
          </a:pPr>
          <a:endParaRPr lang="it-IT"/>
        </a:p>
      </c:txPr>
    </c:legend>
    <c:plotVisOnly val="1"/>
    <c:dispBlanksAs val="gap"/>
    <c:showDLblsOverMax val="1"/>
  </c:chart>
  <c:spPr>
    <a:gradFill>
      <a:gsLst>
        <a:gs pos="0">
          <a:srgbClr val="F6F9FC"/>
        </a:gs>
        <a:gs pos="0">
          <a:srgbClr val="B0C6E1"/>
        </a:gs>
        <a:gs pos="50000">
          <a:srgbClr val="B0C6E1"/>
        </a:gs>
        <a:gs pos="100000">
          <a:srgbClr val="CAD9EB"/>
        </a:gs>
      </a:gsLst>
      <a:lin ang="5400000"/>
    </a:gradFill>
    <a:ln w="0">
      <a:noFill/>
    </a:ln>
  </c:spPr>
  <c:userShapes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5115958577784799"/>
          <c:y val="4.3103900876778498E-2"/>
          <c:w val="0.57821789975193905"/>
          <c:h val="0.89027143382159901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097866"/>
        <c:axId val="69942043"/>
      </c:barChart>
      <c:catAx>
        <c:axId val="31097866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it-IT"/>
          </a:p>
        </c:txPr>
        <c:crossAx val="69942043"/>
        <c:crosses val="autoZero"/>
        <c:auto val="1"/>
        <c:lblAlgn val="ctr"/>
        <c:lblOffset val="100"/>
        <c:noMultiLvlLbl val="0"/>
      </c:catAx>
      <c:valAx>
        <c:axId val="69942043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it-IT"/>
          </a:p>
        </c:txPr>
        <c:crossAx val="31097866"/>
        <c:crosses val="autoZero"/>
        <c:crossBetween val="midCat"/>
      </c:valAx>
      <c:spPr>
        <a:noFill/>
        <a:ln w="0">
          <a:noFill/>
        </a:ln>
      </c:spPr>
    </c:plotArea>
    <c:legend>
      <c:legendPos val="r"/>
      <c:layout>
        <c:manualLayout>
          <c:xMode val="edge"/>
          <c:yMode val="edge"/>
          <c:x val="0.73312554680664899"/>
          <c:y val="0.59613240011665203"/>
          <c:w val="0.26687445319335101"/>
          <c:h val="0.30016387068103501"/>
        </c:manualLayout>
      </c:layout>
      <c:overlay val="1"/>
      <c:spPr>
        <a:noFill/>
        <a:ln w="0">
          <a:noFill/>
        </a:ln>
      </c:spPr>
      <c:txPr>
        <a:bodyPr/>
        <a:lstStyle/>
        <a:p>
          <a:pPr>
            <a:defRPr sz="1200" b="1" strike="noStrike" spc="-1">
              <a:solidFill>
                <a:srgbClr val="000000"/>
              </a:solidFill>
              <a:latin typeface="Calibri"/>
            </a:defRPr>
          </a:pPr>
          <a:endParaRPr lang="it-IT"/>
        </a:p>
      </c:txPr>
    </c:legend>
    <c:plotVisOnly val="1"/>
    <c:dispBlanksAs val="gap"/>
    <c:showDLblsOverMax val="1"/>
  </c:chart>
  <c:spPr>
    <a:gradFill>
      <a:gsLst>
        <a:gs pos="0">
          <a:srgbClr val="F6F9FC"/>
        </a:gs>
        <a:gs pos="0">
          <a:srgbClr val="B0C6E1"/>
        </a:gs>
        <a:gs pos="50000">
          <a:srgbClr val="B0C6E1"/>
        </a:gs>
        <a:gs pos="100000">
          <a:srgbClr val="CAD9EB"/>
        </a:gs>
      </a:gsLst>
      <a:lin ang="5400000"/>
    </a:gradFill>
    <a:ln w="0">
      <a:noFill/>
    </a:ln>
  </c:spPr>
  <c:userShapes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0"/>
  <c:style val="2"/>
  <c:chart>
    <c:title>
      <c:tx>
        <c:rich>
          <a:bodyPr rot="0"/>
          <a:lstStyle/>
          <a:p>
            <a:pPr>
              <a:defRPr lang="en-US" sz="2800" b="1" i="1" strike="noStrike" spc="-1">
                <a:solidFill>
                  <a:srgbClr val="002060"/>
                </a:solidFill>
                <a:latin typeface="Calibri"/>
              </a:defRPr>
            </a:pPr>
            <a:r>
              <a:rPr lang="en-US" sz="2800" b="1" i="1" strike="noStrike" spc="-1">
                <a:solidFill>
                  <a:srgbClr val="002060"/>
                </a:solidFill>
                <a:latin typeface="Calibri"/>
              </a:rPr>
              <a:t>Proposte Sorveglianza Speciale 
di pubblica sicurezza
16</a:t>
            </a:r>
          </a:p>
        </c:rich>
      </c:tx>
      <c:layout>
        <c:manualLayout>
          <c:xMode val="edge"/>
          <c:yMode val="edge"/>
          <c:x val="0.49261723825648701"/>
          <c:y val="4.7094030555993101E-2"/>
        </c:manualLayout>
      </c:layout>
      <c:overlay val="0"/>
      <c:spPr>
        <a:noFill/>
        <a:ln w="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6897665078552604E-2"/>
          <c:y val="7.9960098703207902E-2"/>
          <c:w val="0.637319368429342"/>
          <c:h val="0.85415025988344595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893054"/>
        <c:axId val="18905732"/>
      </c:barChart>
      <c:catAx>
        <c:axId val="34893054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it-IT"/>
          </a:p>
        </c:txPr>
        <c:crossAx val="18905732"/>
        <c:crosses val="autoZero"/>
        <c:auto val="1"/>
        <c:lblAlgn val="ctr"/>
        <c:lblOffset val="100"/>
        <c:noMultiLvlLbl val="0"/>
      </c:catAx>
      <c:valAx>
        <c:axId val="18905732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it-IT"/>
          </a:p>
        </c:txPr>
        <c:crossAx val="34893054"/>
        <c:crosses val="autoZero"/>
        <c:crossBetween val="midCat"/>
      </c:valAx>
      <c:spPr>
        <a:noFill/>
        <a:ln w="0">
          <a:noFill/>
        </a:ln>
      </c:spPr>
    </c:plotArea>
    <c:legend>
      <c:legendPos val="r"/>
      <c:layout>
        <c:manualLayout>
          <c:xMode val="edge"/>
          <c:yMode val="edge"/>
          <c:x val="0.67176673228346495"/>
          <c:y val="0.71983858267716605"/>
          <c:w val="0.31832928696412999"/>
          <c:h val="0.22172951297754501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sz="1800" b="0" strike="noStrike" spc="-1">
              <a:solidFill>
                <a:srgbClr val="000000"/>
              </a:solidFill>
              <a:latin typeface="Calibri"/>
            </a:defRPr>
          </a:pPr>
          <a:endParaRPr lang="it-IT"/>
        </a:p>
      </c:txPr>
    </c:legend>
    <c:plotVisOnly val="1"/>
    <c:dispBlanksAs val="gap"/>
    <c:showDLblsOverMax val="1"/>
  </c:chart>
  <c:spPr>
    <a:gradFill>
      <a:gsLst>
        <a:gs pos="0">
          <a:srgbClr val="F6F9FC"/>
        </a:gs>
        <a:gs pos="0">
          <a:srgbClr val="B0C6E1"/>
        </a:gs>
        <a:gs pos="50000">
          <a:srgbClr val="B0C6E1"/>
        </a:gs>
        <a:gs pos="100000">
          <a:srgbClr val="CAD9EB"/>
        </a:gs>
      </a:gsLst>
      <a:lin ang="5400000"/>
    </a:gradFill>
    <a:ln w="0">
      <a:noFill/>
    </a:ln>
  </c:spPr>
  <c:userShapes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7.89069575146671E-2"/>
          <c:y val="3.1343518664356598E-2"/>
          <c:w val="0.71280072449501897"/>
          <c:h val="0.89027143382159901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363795"/>
        <c:axId val="11065079"/>
      </c:barChart>
      <c:catAx>
        <c:axId val="90363795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it-IT"/>
          </a:p>
        </c:txPr>
        <c:crossAx val="11065079"/>
        <c:crosses val="autoZero"/>
        <c:auto val="1"/>
        <c:lblAlgn val="ctr"/>
        <c:lblOffset val="100"/>
        <c:noMultiLvlLbl val="0"/>
      </c:catAx>
      <c:valAx>
        <c:axId val="11065079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it-IT"/>
          </a:p>
        </c:txPr>
        <c:crossAx val="90363795"/>
        <c:crosses val="autoZero"/>
        <c:crossBetween val="midCat"/>
      </c:valAx>
      <c:spPr>
        <a:noFill/>
        <a:ln w="0">
          <a:noFill/>
        </a:ln>
      </c:spPr>
    </c:plotArea>
    <c:legend>
      <c:legendPos val="r"/>
      <c:layout>
        <c:manualLayout>
          <c:xMode val="edge"/>
          <c:yMode val="edge"/>
          <c:x val="0.78122342519684995"/>
          <c:y val="0.64735651793525795"/>
          <c:w val="0.120302799222889"/>
          <c:h val="0.177614173228346"/>
        </c:manualLayout>
      </c:layout>
      <c:overlay val="1"/>
      <c:spPr>
        <a:noFill/>
        <a:ln w="0">
          <a:noFill/>
        </a:ln>
      </c:spPr>
      <c:txPr>
        <a:bodyPr/>
        <a:lstStyle/>
        <a:p>
          <a:pPr>
            <a:defRPr sz="1200" b="1" strike="noStrike" spc="-1">
              <a:solidFill>
                <a:srgbClr val="000000"/>
              </a:solidFill>
              <a:latin typeface="Calibri"/>
            </a:defRPr>
          </a:pPr>
          <a:endParaRPr lang="it-IT"/>
        </a:p>
      </c:txPr>
    </c:legend>
    <c:plotVisOnly val="1"/>
    <c:dispBlanksAs val="gap"/>
    <c:showDLblsOverMax val="1"/>
  </c:chart>
  <c:spPr>
    <a:gradFill>
      <a:gsLst>
        <a:gs pos="0">
          <a:srgbClr val="F6F9FC"/>
        </a:gs>
        <a:gs pos="50000">
          <a:srgbClr val="B0C6E1"/>
        </a:gs>
        <a:gs pos="100000">
          <a:srgbClr val="CAD9EB"/>
        </a:gs>
      </a:gsLst>
      <a:lin ang="5400000"/>
    </a:gradFill>
    <a:ln w="0">
      <a:noFill/>
    </a:ln>
  </c:spPr>
  <c:userShapes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7.89069575146671E-2"/>
          <c:y val="3.1343518664356598E-2"/>
          <c:w val="0.71280072449501897"/>
          <c:h val="0.89027143382159901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384525"/>
        <c:axId val="45674643"/>
      </c:barChart>
      <c:catAx>
        <c:axId val="39384525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it-IT"/>
          </a:p>
        </c:txPr>
        <c:crossAx val="45674643"/>
        <c:crosses val="autoZero"/>
        <c:auto val="1"/>
        <c:lblAlgn val="ctr"/>
        <c:lblOffset val="100"/>
        <c:noMultiLvlLbl val="0"/>
      </c:catAx>
      <c:valAx>
        <c:axId val="45674643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it-IT"/>
          </a:p>
        </c:txPr>
        <c:crossAx val="39384525"/>
        <c:crosses val="autoZero"/>
        <c:crossBetween val="midCat"/>
      </c:valAx>
      <c:spPr>
        <a:noFill/>
        <a:ln w="0">
          <a:noFill/>
        </a:ln>
      </c:spPr>
    </c:plotArea>
    <c:legend>
      <c:legendPos val="r"/>
      <c:layout>
        <c:manualLayout>
          <c:xMode val="edge"/>
          <c:yMode val="edge"/>
          <c:x val="0.76927799650043804"/>
          <c:y val="0.57456401283172898"/>
          <c:w val="0.22655538163473499"/>
          <c:h val="0.277672061825605"/>
        </c:manualLayout>
      </c:layout>
      <c:overlay val="1"/>
      <c:spPr>
        <a:noFill/>
        <a:ln w="0">
          <a:noFill/>
        </a:ln>
      </c:spPr>
      <c:txPr>
        <a:bodyPr/>
        <a:lstStyle/>
        <a:p>
          <a:pPr>
            <a:defRPr sz="1400" b="1" strike="noStrike" spc="-1">
              <a:solidFill>
                <a:srgbClr val="000000"/>
              </a:solidFill>
              <a:latin typeface="Calibri"/>
            </a:defRPr>
          </a:pPr>
          <a:endParaRPr lang="it-IT"/>
        </a:p>
      </c:txPr>
    </c:legend>
    <c:plotVisOnly val="1"/>
    <c:dispBlanksAs val="gap"/>
    <c:showDLblsOverMax val="1"/>
  </c:chart>
  <c:spPr>
    <a:gradFill>
      <a:gsLst>
        <a:gs pos="0">
          <a:srgbClr val="F6F9FC"/>
        </a:gs>
        <a:gs pos="0">
          <a:srgbClr val="B0C6E1"/>
        </a:gs>
        <a:gs pos="50000">
          <a:srgbClr val="B0C6E1"/>
        </a:gs>
        <a:gs pos="100000">
          <a:srgbClr val="CAD9EB"/>
        </a:gs>
      </a:gsLst>
      <a:lin ang="5400000"/>
    </a:gradFill>
    <a:ln w="0">
      <a:noFill/>
    </a:ln>
  </c:spPr>
  <c:userShapes r:id="rId1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0.07611</cdr:x>
      <cdr:y>0.93311</cdr:y>
    </cdr:from>
    <cdr:to>
      <cdr:x>0.43734</cdr:x>
      <cdr:y>0.99622</cdr:y>
    </cdr:to>
    <cdr:sp macro="" textlink="">
      <cdr:nvSpPr>
        <cdr:cNvPr id="68" name="CasellaDiTesto 2"/>
        <cdr:cNvSpPr/>
      </cdr:nvSpPr>
      <cdr:spPr>
        <a:xfrm xmlns:a="http://schemas.openxmlformats.org/drawingml/2006/main">
          <a:off x="695880" y="6398280"/>
          <a:ext cx="3302640" cy="4327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endParaRPr lang="it-IT" sz="2000" b="1" strike="noStrike" spc="-1">
            <a:solidFill>
              <a:srgbClr val="000000"/>
            </a:solidFill>
            <a:latin typeface="Times New Roman"/>
          </a:endParaRPr>
        </a:p>
      </cdr:txBody>
    </cdr:sp>
  </cdr:relSizeAnchor>
  <cdr:relSizeAnchor xmlns:cdr="http://schemas.openxmlformats.org/drawingml/2006/chartDrawing">
    <cdr:from>
      <cdr:x>0.8149</cdr:x>
      <cdr:y>0.07781</cdr:y>
    </cdr:from>
    <cdr:to>
      <cdr:x>0.91676</cdr:x>
      <cdr:y>0.21872</cdr:y>
    </cdr:to>
    <cdr:sp macro="" textlink="">
      <cdr:nvSpPr>
        <cdr:cNvPr id="69" name="CasellaDiTesto 1"/>
        <cdr:cNvSpPr/>
      </cdr:nvSpPr>
      <cdr:spPr>
        <a:xfrm xmlns:a="http://schemas.openxmlformats.org/drawingml/2006/main">
          <a:off x="7450560" y="533520"/>
          <a:ext cx="931320" cy="9662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endParaRPr lang="it-IT" sz="1600" b="0" strike="noStrike" spc="-1">
            <a:solidFill>
              <a:srgbClr val="000000"/>
            </a:solidFill>
            <a:latin typeface="Times New Roman"/>
          </a:endParaRPr>
        </a:p>
      </cdr:txBody>
    </cdr:sp>
  </cdr:relSizeAnchor>
  <cdr:relSizeAnchor xmlns:cdr="http://schemas.openxmlformats.org/drawingml/2006/chartDrawing">
    <cdr:from>
      <cdr:x>0.07245</cdr:x>
      <cdr:y>0.09876</cdr:y>
    </cdr:from>
    <cdr:to>
      <cdr:x>0.15399</cdr:x>
      <cdr:y>0.23447</cdr:y>
    </cdr:to>
    <cdr:pic>
      <cdr:nvPicPr>
        <cdr:cNvPr id="70" name="Immagine 5"/>
        <cdr:cNvPicPr/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/>
      </cdr:blipFill>
      <cdr:spPr>
        <a:xfrm xmlns:a="http://schemas.openxmlformats.org/drawingml/2006/main">
          <a:off x="662400" y="677160"/>
          <a:ext cx="745560" cy="930600"/>
        </a:xfrm>
        <a:prstGeom xmlns:a="http://schemas.openxmlformats.org/drawingml/2006/main" prst="rect">
          <a:avLst/>
        </a:prstGeom>
        <a:ln xmlns:a="http://schemas.openxmlformats.org/drawingml/2006/main" w="0">
          <a:noFill/>
        </a:ln>
      </cdr:spPr>
    </cdr:pic>
  </cdr:relSizeAnchor>
  <cdr:relSizeAnchor xmlns:cdr="http://schemas.openxmlformats.org/drawingml/2006/chartDrawing">
    <cdr:from>
      <cdr:x>0.1299</cdr:x>
      <cdr:y>0.09051</cdr:y>
    </cdr:from>
    <cdr:to>
      <cdr:x>0.86991</cdr:x>
      <cdr:y>0.20252</cdr:y>
    </cdr:to>
    <cdr:sp macro="" textlink="">
      <cdr:nvSpPr>
        <cdr:cNvPr id="71" name="Casella di testo 2"/>
        <cdr:cNvSpPr/>
      </cdr:nvSpPr>
      <cdr:spPr>
        <a:xfrm xmlns:a="http://schemas.openxmlformats.org/drawingml/2006/main">
          <a:off x="1187593" y="620607"/>
          <a:ext cx="6765574" cy="7679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lIns="90000" tIns="45000" rIns="90000" bIns="45000" anchor="t">
          <a:spAutoFit/>
        </a:bodyPr>
        <a:lstStyle xmlns:a="http://schemas.openxmlformats.org/drawingml/2006/main"/>
        <a:p xmlns:a="http://schemas.openxmlformats.org/drawingml/2006/main">
          <a:pPr algn="ctr" defTabSz="914400">
            <a:lnSpc>
              <a:spcPct val="100000"/>
            </a:lnSpc>
          </a:pPr>
          <a:r>
            <a:rPr kumimoji="0" lang="it-IT" sz="4400" b="1" i="0" u="none" strike="noStrike" kern="1200" cap="none" spc="41" normalizeH="0" baseline="0" noProof="0" dirty="0" smtClean="0">
              <a:ln>
                <a:solidFill>
                  <a:srgbClr val="4F81BD"/>
                </a:solidFill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j-ea"/>
              <a:cs typeface="+mj-cs"/>
            </a:rPr>
            <a:t>Questura di Rovigo</a:t>
          </a:r>
          <a:endParaRPr sz="6000" b="0" strike="noStrike" spc="-1" dirty="0">
            <a:solidFill>
              <a:srgbClr val="000000"/>
            </a:solidFill>
            <a:latin typeface="Times New Roman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0.62594</cdr:x>
      <cdr:y>0.06951</cdr:y>
    </cdr:from>
    <cdr:to>
      <cdr:x>0.72579</cdr:x>
      <cdr:y>0.20266</cdr:y>
    </cdr:to>
    <cdr:sp macro="" textlink="">
      <cdr:nvSpPr>
        <cdr:cNvPr id="74" name="CasellaDiTesto 5"/>
        <cdr:cNvSpPr/>
      </cdr:nvSpPr>
      <cdr:spPr>
        <a:xfrm xmlns:a="http://schemas.openxmlformats.org/drawingml/2006/main">
          <a:off x="5722920" y="476640"/>
          <a:ext cx="912960" cy="9129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endParaRPr lang="it-IT" sz="1800" b="1" strike="noStrike" spc="-1">
            <a:solidFill>
              <a:srgbClr val="000000"/>
            </a:solidFill>
            <a:latin typeface="Times New Roman"/>
          </a:endParaRPr>
        </a:p>
      </cdr:txBody>
    </cdr:sp>
  </cdr:relSizeAnchor>
  <cdr:relSizeAnchor xmlns:cdr="http://schemas.openxmlformats.org/drawingml/2006/chartDrawing">
    <cdr:from>
      <cdr:x>0.07245</cdr:x>
      <cdr:y>0.09876</cdr:y>
    </cdr:from>
    <cdr:to>
      <cdr:x>0.15399</cdr:x>
      <cdr:y>0.23447</cdr:y>
    </cdr:to>
    <cdr:pic>
      <cdr:nvPicPr>
        <cdr:cNvPr id="75" name="Immagine 6"/>
        <cdr:cNvPicPr/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/>
      </cdr:blipFill>
      <cdr:spPr>
        <a:xfrm xmlns:a="http://schemas.openxmlformats.org/drawingml/2006/main">
          <a:off x="662400" y="677160"/>
          <a:ext cx="745560" cy="930600"/>
        </a:xfrm>
        <a:prstGeom xmlns:a="http://schemas.openxmlformats.org/drawingml/2006/main" prst="rect">
          <a:avLst/>
        </a:prstGeom>
        <a:ln xmlns:a="http://schemas.openxmlformats.org/drawingml/2006/main" w="0">
          <a:noFill/>
        </a:ln>
      </cdr:spPr>
    </cdr:pic>
  </cdr:relSizeAnchor>
  <cdr:relSizeAnchor xmlns:cdr="http://schemas.openxmlformats.org/drawingml/2006/chartDrawing">
    <cdr:from>
      <cdr:x>0.141</cdr:x>
      <cdr:y>0.09482</cdr:y>
    </cdr:from>
    <cdr:to>
      <cdr:x>0.88101</cdr:x>
      <cdr:y>0.20683</cdr:y>
    </cdr:to>
    <cdr:sp macro="" textlink="">
      <cdr:nvSpPr>
        <cdr:cNvPr id="76" name="Casella di testo 2"/>
        <cdr:cNvSpPr/>
      </cdr:nvSpPr>
      <cdr:spPr>
        <a:xfrm xmlns:a="http://schemas.openxmlformats.org/drawingml/2006/main">
          <a:off x="1289109" y="650126"/>
          <a:ext cx="6765574" cy="7679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lIns="90000" tIns="45000" rIns="90000" bIns="45000" anchor="t">
          <a:spAutoFit/>
        </a:bodyPr>
        <a:lstStyle xmlns:a="http://schemas.openxmlformats.org/drawingml/2006/main"/>
        <a:p xmlns:a="http://schemas.openxmlformats.org/drawingml/2006/main">
          <a:pPr algn="ctr">
            <a:lnSpc>
              <a:spcPct val="100000"/>
            </a:lnSpc>
            <a:tabLst>
              <a:tab pos="0" algn="l"/>
            </a:tabLst>
          </a:pPr>
          <a:r>
            <a:rPr kumimoji="0" lang="it-IT" sz="4400" b="1" i="0" u="none" strike="noStrike" kern="1200" cap="none" spc="41" normalizeH="0" baseline="0" noProof="0" dirty="0" smtClean="0">
              <a:ln>
                <a:solidFill>
                  <a:srgbClr val="4F81BD"/>
                </a:solidFill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j-ea"/>
              <a:cs typeface="+mj-cs"/>
            </a:rPr>
            <a:t>Questura di Rovigo</a:t>
          </a:r>
          <a:endParaRPr sz="6000" b="0" strike="noStrike" spc="-1" dirty="0">
            <a:solidFill>
              <a:srgbClr val="000000"/>
            </a:solidFill>
            <a:latin typeface="Times New Roman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0.07611</cdr:x>
      <cdr:y>0.93314</cdr:y>
    </cdr:from>
    <cdr:to>
      <cdr:x>0.71048</cdr:x>
      <cdr:y>0.99627</cdr:y>
    </cdr:to>
    <cdr:sp macro="" textlink="">
      <cdr:nvSpPr>
        <cdr:cNvPr id="79" name="CasellaDiTesto 2"/>
        <cdr:cNvSpPr/>
      </cdr:nvSpPr>
      <cdr:spPr>
        <a:xfrm xmlns:a="http://schemas.openxmlformats.org/drawingml/2006/main">
          <a:off x="695880" y="6491160"/>
          <a:ext cx="5799960" cy="4392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endParaRPr lang="it-IT" sz="2000" b="1" strike="noStrike" spc="-1">
            <a:solidFill>
              <a:srgbClr val="000000"/>
            </a:solidFill>
            <a:latin typeface="Times New Roman"/>
          </a:endParaRPr>
        </a:p>
      </cdr:txBody>
    </cdr:sp>
  </cdr:relSizeAnchor>
  <cdr:relSizeAnchor xmlns:cdr="http://schemas.openxmlformats.org/drawingml/2006/chartDrawing">
    <cdr:from>
      <cdr:x>0.07245</cdr:x>
      <cdr:y>0.09735</cdr:y>
    </cdr:from>
    <cdr:to>
      <cdr:x>0.15399</cdr:x>
      <cdr:y>0.23112</cdr:y>
    </cdr:to>
    <cdr:pic>
      <cdr:nvPicPr>
        <cdr:cNvPr id="80" name="Immagine 4"/>
        <cdr:cNvPicPr/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/>
      </cdr:blipFill>
      <cdr:spPr>
        <a:xfrm xmlns:a="http://schemas.openxmlformats.org/drawingml/2006/main">
          <a:off x="662400" y="677160"/>
          <a:ext cx="745560" cy="930600"/>
        </a:xfrm>
        <a:prstGeom xmlns:a="http://schemas.openxmlformats.org/drawingml/2006/main" prst="rect">
          <a:avLst/>
        </a:prstGeom>
        <a:ln xmlns:a="http://schemas.openxmlformats.org/drawingml/2006/main" w="0">
          <a:noFill/>
        </a:ln>
      </cdr:spPr>
    </cdr:pic>
  </cdr:relSizeAnchor>
  <cdr:relSizeAnchor xmlns:cdr="http://schemas.openxmlformats.org/drawingml/2006/chartDrawing">
    <cdr:from>
      <cdr:x>0.13545</cdr:x>
      <cdr:y>0.08617</cdr:y>
    </cdr:from>
    <cdr:to>
      <cdr:x>0.87546</cdr:x>
      <cdr:y>0.19657</cdr:y>
    </cdr:to>
    <cdr:sp macro="" textlink="">
      <cdr:nvSpPr>
        <cdr:cNvPr id="81" name="Casella di testo 2"/>
        <cdr:cNvSpPr/>
      </cdr:nvSpPr>
      <cdr:spPr>
        <a:xfrm xmlns:a="http://schemas.openxmlformats.org/drawingml/2006/main">
          <a:off x="1238351" y="599369"/>
          <a:ext cx="6765574" cy="7679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lIns="90000" tIns="45000" rIns="90000" bIns="45000" anchor="t">
          <a:spAutoFit/>
        </a:bodyPr>
        <a:lstStyle xmlns:a="http://schemas.openxmlformats.org/drawingml/2006/main"/>
        <a:p xmlns:a="http://schemas.openxmlformats.org/drawingml/2006/main">
          <a:pPr algn="ctr">
            <a:lnSpc>
              <a:spcPct val="100000"/>
            </a:lnSpc>
            <a:tabLst>
              <a:tab pos="0" algn="l"/>
            </a:tabLst>
          </a:pPr>
          <a:r>
            <a:rPr kumimoji="0" lang="it-IT" sz="4400" b="1" i="0" u="none" strike="noStrike" kern="1200" cap="none" spc="41" normalizeH="0" baseline="0" noProof="0" dirty="0" smtClean="0">
              <a:ln>
                <a:solidFill>
                  <a:srgbClr val="4F81BD"/>
                </a:solidFill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j-ea"/>
              <a:cs typeface="+mj-cs"/>
            </a:rPr>
            <a:t>Questura di Rovigo</a:t>
          </a:r>
          <a:endParaRPr sz="6000" b="0" strike="noStrike" spc="-1" dirty="0">
            <a:solidFill>
              <a:srgbClr val="000000"/>
            </a:solidFill>
            <a:latin typeface="Times New Roman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0.07611</cdr:x>
      <cdr:y>0.93311</cdr:y>
    </cdr:from>
    <cdr:to>
      <cdr:x>0.43734</cdr:x>
      <cdr:y>0.99622</cdr:y>
    </cdr:to>
    <cdr:sp macro="" textlink="">
      <cdr:nvSpPr>
        <cdr:cNvPr id="87" name="CasellaDiTesto 2"/>
        <cdr:cNvSpPr/>
      </cdr:nvSpPr>
      <cdr:spPr>
        <a:xfrm xmlns:a="http://schemas.openxmlformats.org/drawingml/2006/main">
          <a:off x="695880" y="6398280"/>
          <a:ext cx="3302640" cy="4327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endParaRPr lang="it-IT" sz="2000" b="1" strike="noStrike" spc="-1">
            <a:solidFill>
              <a:srgbClr val="000000"/>
            </a:solidFill>
            <a:latin typeface="Times New Roman"/>
          </a:endParaRPr>
        </a:p>
      </cdr:txBody>
    </cdr:sp>
  </cdr:relSizeAnchor>
  <cdr:relSizeAnchor xmlns:cdr="http://schemas.openxmlformats.org/drawingml/2006/chartDrawing">
    <cdr:from>
      <cdr:x>0.07245</cdr:x>
      <cdr:y>0.09876</cdr:y>
    </cdr:from>
    <cdr:to>
      <cdr:x>0.15399</cdr:x>
      <cdr:y>0.23447</cdr:y>
    </cdr:to>
    <cdr:pic>
      <cdr:nvPicPr>
        <cdr:cNvPr id="88" name="Immagine 4"/>
        <cdr:cNvPicPr/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/>
      </cdr:blipFill>
      <cdr:spPr>
        <a:xfrm xmlns:a="http://schemas.openxmlformats.org/drawingml/2006/main">
          <a:off x="662400" y="677160"/>
          <a:ext cx="745560" cy="930600"/>
        </a:xfrm>
        <a:prstGeom xmlns:a="http://schemas.openxmlformats.org/drawingml/2006/main" prst="rect">
          <a:avLst/>
        </a:prstGeom>
        <a:ln xmlns:a="http://schemas.openxmlformats.org/drawingml/2006/main" w="0">
          <a:noFill/>
        </a:ln>
      </cdr:spPr>
    </cdr:pic>
  </cdr:relSizeAnchor>
  <cdr:relSizeAnchor xmlns:cdr="http://schemas.openxmlformats.org/drawingml/2006/chartDrawing">
    <cdr:from>
      <cdr:x>0.14655</cdr:x>
      <cdr:y>0.10222</cdr:y>
    </cdr:from>
    <cdr:to>
      <cdr:x>0.88656</cdr:x>
      <cdr:y>0.23479</cdr:y>
    </cdr:to>
    <cdr:sp macro="" textlink="">
      <cdr:nvSpPr>
        <cdr:cNvPr id="89" name="Casella di testo 2"/>
        <cdr:cNvSpPr/>
      </cdr:nvSpPr>
      <cdr:spPr>
        <a:xfrm xmlns:a="http://schemas.openxmlformats.org/drawingml/2006/main">
          <a:off x="1339920" y="700920"/>
          <a:ext cx="6765840" cy="909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lIns="90000" tIns="45000" rIns="90000" bIns="45000" anchor="t">
          <a:spAutoFit/>
        </a:bodyPr>
        <a:lstStyle xmlns:a="http://schemas.openxmlformats.org/drawingml/2006/main"/>
        <a:p xmlns:a="http://schemas.openxmlformats.org/drawingml/2006/main">
          <a:pPr algn="ctr">
            <a:lnSpc>
              <a:spcPct val="100000"/>
            </a:lnSpc>
            <a:tabLst>
              <a:tab pos="0" algn="l"/>
            </a:tabLst>
          </a:pPr>
          <a:r>
            <a:rPr lang="it-IT" sz="5800" b="1" strike="noStrike" spc="41">
              <a:ln>
                <a:solidFill>
                  <a:srgbClr val="4F81BD"/>
                </a:solidFill>
              </a:ln>
              <a:solidFill>
                <a:srgbClr val="FFFFFF"/>
              </a:solidFill>
              <a:latin typeface="Times New Roman"/>
            </a:rPr>
            <a:t>Polizia Stradale</a:t>
          </a:r>
          <a:endParaRPr sz="5800" b="0" strike="noStrike" spc="-1">
            <a:solidFill>
              <a:srgbClr val="000000"/>
            </a:solidFill>
            <a:latin typeface="Times New Roman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0.04063</cdr:x>
      <cdr:y>0.92287</cdr:y>
    </cdr:from>
    <cdr:to>
      <cdr:x>0.40623</cdr:x>
      <cdr:y>0.9853</cdr:y>
    </cdr:to>
    <cdr:sp macro="" textlink="">
      <cdr:nvSpPr>
        <cdr:cNvPr id="92" name="CasellaDiTesto 1"/>
        <cdr:cNvSpPr/>
      </cdr:nvSpPr>
      <cdr:spPr>
        <a:xfrm xmlns:a="http://schemas.openxmlformats.org/drawingml/2006/main">
          <a:off x="371520" y="6328080"/>
          <a:ext cx="3342600" cy="4280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  <a:tabLst>
              <a:tab pos="0" algn="l"/>
            </a:tabLst>
          </a:pPr>
          <a:endParaRPr lang="it-IT" sz="2000" b="1" strike="noStrike" spc="-1">
            <a:solidFill>
              <a:srgbClr val="000000"/>
            </a:solidFill>
            <a:latin typeface="Calibri"/>
          </a:endParaRPr>
        </a:p>
      </cdr:txBody>
    </cdr:sp>
  </cdr:relSizeAnchor>
  <cdr:relSizeAnchor xmlns:cdr="http://schemas.openxmlformats.org/drawingml/2006/chartDrawing">
    <cdr:from>
      <cdr:x>0.27476</cdr:x>
      <cdr:y>0.09209</cdr:y>
    </cdr:from>
    <cdr:to>
      <cdr:x>0.62511</cdr:x>
      <cdr:y>0.22009</cdr:y>
    </cdr:to>
    <cdr:sp macro="" textlink="">
      <cdr:nvSpPr>
        <cdr:cNvPr id="93" name="CasellaDiTesto 6"/>
        <cdr:cNvSpPr/>
      </cdr:nvSpPr>
      <cdr:spPr>
        <a:xfrm xmlns:a="http://schemas.openxmlformats.org/drawingml/2006/main">
          <a:off x="2512080" y="631440"/>
          <a:ext cx="3203280" cy="8776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endParaRPr lang="it-IT" sz="2800" b="1" strike="noStrike" spc="-1">
            <a:solidFill>
              <a:schemeClr val="lt1"/>
            </a:solidFill>
            <a:latin typeface="Times New Roman"/>
          </a:endParaRPr>
        </a:p>
      </cdr:txBody>
    </cdr:sp>
  </cdr:relSizeAnchor>
  <cdr:relSizeAnchor xmlns:cdr="http://schemas.openxmlformats.org/drawingml/2006/chartDrawing">
    <cdr:from>
      <cdr:x>0.07245</cdr:x>
      <cdr:y>0.09876</cdr:y>
    </cdr:from>
    <cdr:to>
      <cdr:x>0.15399</cdr:x>
      <cdr:y>0.23447</cdr:y>
    </cdr:to>
    <cdr:pic>
      <cdr:nvPicPr>
        <cdr:cNvPr id="94" name="Immagine 4"/>
        <cdr:cNvPicPr/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/>
      </cdr:blipFill>
      <cdr:spPr>
        <a:xfrm xmlns:a="http://schemas.openxmlformats.org/drawingml/2006/main">
          <a:off x="662400" y="677160"/>
          <a:ext cx="745560" cy="930600"/>
        </a:xfrm>
        <a:prstGeom xmlns:a="http://schemas.openxmlformats.org/drawingml/2006/main" prst="rect">
          <a:avLst/>
        </a:prstGeom>
        <a:ln xmlns:a="http://schemas.openxmlformats.org/drawingml/2006/main" w="0">
          <a:noFill/>
        </a:ln>
      </cdr:spPr>
    </cdr:pic>
  </cdr:relSizeAnchor>
  <cdr:relSizeAnchor xmlns:cdr="http://schemas.openxmlformats.org/drawingml/2006/chartDrawing">
    <cdr:from>
      <cdr:x>0.15352</cdr:x>
      <cdr:y>0.09051</cdr:y>
    </cdr:from>
    <cdr:to>
      <cdr:x>0.89353</cdr:x>
      <cdr:y>0.22308</cdr:y>
    </cdr:to>
    <cdr:sp macro="" textlink="">
      <cdr:nvSpPr>
        <cdr:cNvPr id="95" name="Casella di testo 2"/>
        <cdr:cNvSpPr/>
      </cdr:nvSpPr>
      <cdr:spPr>
        <a:xfrm xmlns:a="http://schemas.openxmlformats.org/drawingml/2006/main">
          <a:off x="1403640" y="620640"/>
          <a:ext cx="6765840" cy="909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lIns="90000" tIns="45000" rIns="90000" bIns="45000" anchor="t">
          <a:spAutoFit/>
        </a:bodyPr>
        <a:lstStyle xmlns:a="http://schemas.openxmlformats.org/drawingml/2006/main"/>
        <a:p xmlns:a="http://schemas.openxmlformats.org/drawingml/2006/main">
          <a:pPr algn="ctr">
            <a:lnSpc>
              <a:spcPct val="100000"/>
            </a:lnSpc>
            <a:tabLst>
              <a:tab pos="0" algn="l"/>
            </a:tabLst>
          </a:pPr>
          <a:r>
            <a:rPr lang="it-IT" sz="5800" b="1" strike="noStrike" spc="41">
              <a:ln>
                <a:solidFill>
                  <a:srgbClr val="4F81BD"/>
                </a:solidFill>
              </a:ln>
              <a:solidFill>
                <a:srgbClr val="FFFFFF"/>
              </a:solidFill>
              <a:latin typeface="Times New Roman"/>
            </a:rPr>
            <a:t>Polizia Ferroviaria</a:t>
          </a:r>
          <a:endParaRPr sz="5800" b="0" strike="noStrike" spc="-1">
            <a:solidFill>
              <a:srgbClr val="000000"/>
            </a:solidFill>
            <a:latin typeface="Times New Roman"/>
          </a:endParaRPr>
        </a:p>
      </cdr:txBody>
    </cdr:sp>
  </cdr:relSizeAnchor>
  <cdr:relSizeAnchor xmlns:cdr="http://schemas.openxmlformats.org/drawingml/2006/chartDrawing">
    <cdr:from>
      <cdr:x>0.13777</cdr:x>
      <cdr:y>0.54192</cdr:y>
    </cdr:from>
    <cdr:to>
      <cdr:x>0.87778</cdr:x>
      <cdr:y>0.68982</cdr:y>
    </cdr:to>
    <cdr:sp macro="" textlink="">
      <cdr:nvSpPr>
        <cdr:cNvPr id="96" name="Casella di testo 2"/>
        <cdr:cNvSpPr/>
      </cdr:nvSpPr>
      <cdr:spPr>
        <a:xfrm xmlns:a="http://schemas.openxmlformats.org/drawingml/2006/main">
          <a:off x="1259640" y="3715920"/>
          <a:ext cx="6765840" cy="10141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lIns="90000" tIns="45000" rIns="90000" bIns="45000" anchor="t">
          <a:spAutoFit/>
        </a:bodyPr>
        <a:lstStyle xmlns:a="http://schemas.openxmlformats.org/drawingml/2006/main"/>
        <a:p xmlns:a="http://schemas.openxmlformats.org/drawingml/2006/main">
          <a:pPr algn="ctr">
            <a:lnSpc>
              <a:spcPct val="100000"/>
            </a:lnSpc>
            <a:tabLst>
              <a:tab pos="0" algn="l"/>
            </a:tabLst>
          </a:pPr>
          <a:endParaRPr lang="it-IT" sz="5800" b="1" strike="noStrike" spc="41">
            <a:ln>
              <a:solidFill>
                <a:srgbClr val="4F81BD"/>
              </a:solidFill>
            </a:ln>
            <a:solidFill>
              <a:srgbClr val="FFFFFF"/>
            </a:solidFill>
            <a:latin typeface="Times New Roman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0.07611</cdr:x>
      <cdr:y>0.93311</cdr:y>
    </cdr:from>
    <cdr:to>
      <cdr:x>0.43734</cdr:x>
      <cdr:y>0.99622</cdr:y>
    </cdr:to>
    <cdr:sp macro="" textlink="">
      <cdr:nvSpPr>
        <cdr:cNvPr id="99" name="CasellaDiTesto 2"/>
        <cdr:cNvSpPr/>
      </cdr:nvSpPr>
      <cdr:spPr>
        <a:xfrm xmlns:a="http://schemas.openxmlformats.org/drawingml/2006/main">
          <a:off x="695880" y="6398280"/>
          <a:ext cx="3302640" cy="4327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endParaRPr lang="it-IT" sz="2000" b="1" strike="noStrike" spc="-1">
            <a:solidFill>
              <a:srgbClr val="000000"/>
            </a:solidFill>
            <a:latin typeface="Times New Roman"/>
          </a:endParaRPr>
        </a:p>
      </cdr:txBody>
    </cdr:sp>
  </cdr:relSizeAnchor>
  <cdr:relSizeAnchor xmlns:cdr="http://schemas.openxmlformats.org/drawingml/2006/chartDrawing">
    <cdr:from>
      <cdr:x>0.75729</cdr:x>
      <cdr:y>0.15351</cdr:y>
    </cdr:from>
    <cdr:to>
      <cdr:x>0.85813</cdr:x>
      <cdr:y>0.28666</cdr:y>
    </cdr:to>
    <cdr:sp macro="" textlink="">
      <cdr:nvSpPr>
        <cdr:cNvPr id="100" name="CasellaDiTesto 1"/>
        <cdr:cNvSpPr/>
      </cdr:nvSpPr>
      <cdr:spPr>
        <a:xfrm xmlns:a="http://schemas.openxmlformats.org/drawingml/2006/main">
          <a:off x="6923880" y="1052640"/>
          <a:ext cx="921960" cy="9129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endParaRPr lang="it-IT" sz="1100" b="0" strike="noStrike" spc="-1">
            <a:solidFill>
              <a:srgbClr val="000000"/>
            </a:solidFill>
            <a:latin typeface="Times New Roman"/>
          </a:endParaRPr>
        </a:p>
      </cdr:txBody>
    </cdr:sp>
  </cdr:relSizeAnchor>
  <cdr:relSizeAnchor xmlns:cdr="http://schemas.openxmlformats.org/drawingml/2006/chartDrawing">
    <cdr:from>
      <cdr:x>0.83845</cdr:x>
      <cdr:y>0.08001</cdr:y>
    </cdr:from>
    <cdr:to>
      <cdr:x>0.9383</cdr:x>
      <cdr:y>0.21316</cdr:y>
    </cdr:to>
    <cdr:sp macro="" textlink="">
      <cdr:nvSpPr>
        <cdr:cNvPr id="101" name="CasellaDiTesto 5"/>
        <cdr:cNvSpPr/>
      </cdr:nvSpPr>
      <cdr:spPr>
        <a:xfrm xmlns:a="http://schemas.openxmlformats.org/drawingml/2006/main">
          <a:off x="7665840" y="548640"/>
          <a:ext cx="912960" cy="9129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endParaRPr lang="it-IT" sz="1100" b="0" strike="noStrike" spc="-1">
            <a:solidFill>
              <a:srgbClr val="000000"/>
            </a:solidFill>
            <a:latin typeface="Times New Roman"/>
          </a:endParaRPr>
        </a:p>
      </cdr:txBody>
    </cdr:sp>
  </cdr:relSizeAnchor>
  <cdr:relSizeAnchor xmlns:cdr="http://schemas.openxmlformats.org/drawingml/2006/chartDrawing">
    <cdr:from>
      <cdr:x>0.84632</cdr:x>
      <cdr:y>0.11151</cdr:y>
    </cdr:from>
    <cdr:to>
      <cdr:x>0.94617</cdr:x>
      <cdr:y>0.24466</cdr:y>
    </cdr:to>
    <cdr:sp macro="" textlink="">
      <cdr:nvSpPr>
        <cdr:cNvPr id="102" name="CasellaDiTesto 6"/>
        <cdr:cNvSpPr/>
      </cdr:nvSpPr>
      <cdr:spPr>
        <a:xfrm xmlns:a="http://schemas.openxmlformats.org/drawingml/2006/main">
          <a:off x="7737840" y="764640"/>
          <a:ext cx="912960" cy="9129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endParaRPr lang="it-IT" sz="1100" b="0" strike="noStrike" spc="-1">
            <a:solidFill>
              <a:srgbClr val="000000"/>
            </a:solidFill>
            <a:latin typeface="Times New Roman"/>
          </a:endParaRPr>
        </a:p>
      </cdr:txBody>
    </cdr:sp>
  </cdr:relSizeAnchor>
  <cdr:relSizeAnchor xmlns:cdr="http://schemas.openxmlformats.org/drawingml/2006/chartDrawing">
    <cdr:from>
      <cdr:x>0.8542</cdr:x>
      <cdr:y>0.12201</cdr:y>
    </cdr:from>
    <cdr:to>
      <cdr:x>0.95405</cdr:x>
      <cdr:y>0.25516</cdr:y>
    </cdr:to>
    <cdr:sp macro="" textlink="">
      <cdr:nvSpPr>
        <cdr:cNvPr id="103" name="CasellaDiTesto 7"/>
        <cdr:cNvSpPr/>
      </cdr:nvSpPr>
      <cdr:spPr>
        <a:xfrm xmlns:a="http://schemas.openxmlformats.org/drawingml/2006/main">
          <a:off x="7809840" y="836640"/>
          <a:ext cx="912960" cy="9129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endParaRPr lang="it-IT" sz="1100" b="0" strike="noStrike" spc="-1">
            <a:solidFill>
              <a:srgbClr val="000000"/>
            </a:solidFill>
            <a:latin typeface="Times New Roman"/>
          </a:endParaRPr>
        </a:p>
      </cdr:txBody>
    </cdr:sp>
  </cdr:relSizeAnchor>
  <cdr:relSizeAnchor xmlns:cdr="http://schemas.openxmlformats.org/drawingml/2006/chartDrawing">
    <cdr:from>
      <cdr:x>0.07245</cdr:x>
      <cdr:y>0.09876</cdr:y>
    </cdr:from>
    <cdr:to>
      <cdr:x>0.15399</cdr:x>
      <cdr:y>0.23447</cdr:y>
    </cdr:to>
    <cdr:pic>
      <cdr:nvPicPr>
        <cdr:cNvPr id="104" name="Immagine 8"/>
        <cdr:cNvPicPr/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/>
      </cdr:blipFill>
      <cdr:spPr>
        <a:xfrm xmlns:a="http://schemas.openxmlformats.org/drawingml/2006/main">
          <a:off x="662400" y="677160"/>
          <a:ext cx="745560" cy="930600"/>
        </a:xfrm>
        <a:prstGeom xmlns:a="http://schemas.openxmlformats.org/drawingml/2006/main" prst="rect">
          <a:avLst/>
        </a:prstGeom>
        <a:ln xmlns:a="http://schemas.openxmlformats.org/drawingml/2006/main" w="0">
          <a:noFill/>
        </a:ln>
      </cdr:spPr>
    </cdr:pic>
  </cdr:relSizeAnchor>
  <cdr:relSizeAnchor xmlns:cdr="http://schemas.openxmlformats.org/drawingml/2006/chartDrawing">
    <cdr:from>
      <cdr:x>0.11415</cdr:x>
      <cdr:y>0.09051</cdr:y>
    </cdr:from>
    <cdr:to>
      <cdr:x>0.85416</cdr:x>
      <cdr:y>0.22308</cdr:y>
    </cdr:to>
    <cdr:sp macro="" textlink="">
      <cdr:nvSpPr>
        <cdr:cNvPr id="105" name="Casella di testo 2"/>
        <cdr:cNvSpPr/>
      </cdr:nvSpPr>
      <cdr:spPr>
        <a:xfrm xmlns:a="http://schemas.openxmlformats.org/drawingml/2006/main">
          <a:off x="1043640" y="620640"/>
          <a:ext cx="6765840" cy="909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lIns="90000" tIns="45000" rIns="90000" bIns="45000" anchor="t">
          <a:spAutoFit/>
        </a:bodyPr>
        <a:lstStyle xmlns:a="http://schemas.openxmlformats.org/drawingml/2006/main"/>
        <a:p xmlns:a="http://schemas.openxmlformats.org/drawingml/2006/main">
          <a:pPr algn="ctr">
            <a:lnSpc>
              <a:spcPct val="100000"/>
            </a:lnSpc>
            <a:tabLst>
              <a:tab pos="0" algn="l"/>
            </a:tabLst>
          </a:pPr>
          <a:r>
            <a:rPr lang="it-IT" sz="5800" b="1" strike="noStrike" spc="41">
              <a:ln>
                <a:solidFill>
                  <a:srgbClr val="4F81BD"/>
                </a:solidFill>
              </a:ln>
              <a:solidFill>
                <a:srgbClr val="FFFFFF"/>
              </a:solidFill>
              <a:latin typeface="Times New Roman"/>
            </a:rPr>
            <a:t>   Polizia Postale</a:t>
          </a:r>
          <a:endParaRPr sz="5800" b="0" strike="noStrike" spc="-1">
            <a:solidFill>
              <a:srgbClr val="000000"/>
            </a:solidFill>
            <a:latin typeface="Times New Roman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0.07611</cdr:x>
      <cdr:y>0.93311</cdr:y>
    </cdr:from>
    <cdr:to>
      <cdr:x>0.43734</cdr:x>
      <cdr:y>0.99622</cdr:y>
    </cdr:to>
    <cdr:sp macro="" textlink="">
      <cdr:nvSpPr>
        <cdr:cNvPr id="108" name="CasellaDiTesto 2"/>
        <cdr:cNvSpPr/>
      </cdr:nvSpPr>
      <cdr:spPr>
        <a:xfrm xmlns:a="http://schemas.openxmlformats.org/drawingml/2006/main">
          <a:off x="695880" y="6398280"/>
          <a:ext cx="3302640" cy="4327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endParaRPr lang="it-IT" sz="2000" b="1" strike="noStrike" spc="-1">
            <a:solidFill>
              <a:srgbClr val="000000"/>
            </a:solidFill>
            <a:latin typeface="Times New Roman"/>
          </a:endParaRPr>
        </a:p>
      </cdr:txBody>
    </cdr:sp>
  </cdr:relSizeAnchor>
  <cdr:relSizeAnchor xmlns:cdr="http://schemas.openxmlformats.org/drawingml/2006/chartDrawing">
    <cdr:from>
      <cdr:x>0.07245</cdr:x>
      <cdr:y>0.09876</cdr:y>
    </cdr:from>
    <cdr:to>
      <cdr:x>0.15399</cdr:x>
      <cdr:y>0.23447</cdr:y>
    </cdr:to>
    <cdr:pic>
      <cdr:nvPicPr>
        <cdr:cNvPr id="109" name="Immagine 4"/>
        <cdr:cNvPicPr/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/>
      </cdr:blipFill>
      <cdr:spPr>
        <a:xfrm xmlns:a="http://schemas.openxmlformats.org/drawingml/2006/main">
          <a:off x="662400" y="677160"/>
          <a:ext cx="745560" cy="930600"/>
        </a:xfrm>
        <a:prstGeom xmlns:a="http://schemas.openxmlformats.org/drawingml/2006/main" prst="rect">
          <a:avLst/>
        </a:prstGeom>
        <a:ln xmlns:a="http://schemas.openxmlformats.org/drawingml/2006/main" w="0">
          <a:noFill/>
        </a:ln>
      </cdr:spPr>
    </cdr:pic>
  </cdr:relSizeAnchor>
  <cdr:relSizeAnchor xmlns:cdr="http://schemas.openxmlformats.org/drawingml/2006/chartDrawing">
    <cdr:from>
      <cdr:x>0.15907</cdr:x>
      <cdr:y>0.09792</cdr:y>
    </cdr:from>
    <cdr:to>
      <cdr:x>0.89908</cdr:x>
      <cdr:y>0.23048</cdr:y>
    </cdr:to>
    <cdr:sp macro="" textlink="">
      <cdr:nvSpPr>
        <cdr:cNvPr id="110" name="Casella di testo 2"/>
        <cdr:cNvSpPr/>
      </cdr:nvSpPr>
      <cdr:spPr>
        <a:xfrm xmlns:a="http://schemas.openxmlformats.org/drawingml/2006/main">
          <a:off x="1454400" y="671400"/>
          <a:ext cx="6765840" cy="909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lIns="90000" tIns="45000" rIns="90000" bIns="45000" anchor="t">
          <a:spAutoFit/>
        </a:bodyPr>
        <a:lstStyle xmlns:a="http://schemas.openxmlformats.org/drawingml/2006/main"/>
        <a:p xmlns:a="http://schemas.openxmlformats.org/drawingml/2006/main">
          <a:pPr algn="ctr">
            <a:lnSpc>
              <a:spcPct val="100000"/>
            </a:lnSpc>
            <a:tabLst>
              <a:tab pos="0" algn="l"/>
            </a:tabLst>
          </a:pPr>
          <a:r>
            <a:rPr lang="it-IT" sz="5800" b="1" strike="noStrike" spc="41">
              <a:ln>
                <a:solidFill>
                  <a:srgbClr val="4F81BD"/>
                </a:solidFill>
              </a:ln>
              <a:solidFill>
                <a:srgbClr val="FFFFFF"/>
              </a:solidFill>
              <a:latin typeface="Times New Roman"/>
            </a:rPr>
            <a:t>Polizia Scientifica</a:t>
          </a:r>
          <a:endParaRPr sz="5800" b="0" strike="noStrike" spc="-1">
            <a:solidFill>
              <a:srgbClr val="000000"/>
            </a:solidFill>
            <a:latin typeface="Times New Roman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1213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it-IT" sz="4400" b="0" strike="noStrike" spc="-1">
                <a:solidFill>
                  <a:srgbClr val="000000"/>
                </a:solidFill>
                <a:latin typeface="Arial"/>
              </a:rPr>
              <a:t>Fai clic per spostare la diapositiva</a:t>
            </a: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755647" y="5067961"/>
            <a:ext cx="6044815" cy="48010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Fai clic per modificare il formato delle note</a:t>
            </a:r>
          </a:p>
        </p:txBody>
      </p:sp>
      <p:sp>
        <p:nvSpPr>
          <p:cNvPr id="5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79148" cy="53312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it-IT" sz="1400" spc="-1" smtClean="0">
                <a:solidFill>
                  <a:srgbClr val="000000"/>
                </a:solidFill>
                <a:latin typeface="Times New Roman"/>
              </a:rPr>
              <a:t>&lt;intestazione&gt;</a:t>
            </a:r>
            <a:endParaRPr lang="it-IT" sz="1400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dt" idx="34"/>
          </p:nvPr>
        </p:nvSpPr>
        <p:spPr>
          <a:xfrm>
            <a:off x="4276961" y="0"/>
            <a:ext cx="3279148" cy="53312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r>
              <a:rPr lang="it-IT" smtClean="0"/>
              <a:t>&lt;data/ora&gt;</a:t>
            </a:r>
            <a:endParaRPr lang="it-IT"/>
          </a:p>
        </p:txBody>
      </p:sp>
      <p:sp>
        <p:nvSpPr>
          <p:cNvPr id="52" name="PlaceHolder 5"/>
          <p:cNvSpPr>
            <a:spLocks noGrp="1"/>
          </p:cNvSpPr>
          <p:nvPr>
            <p:ph type="ftr" idx="35"/>
          </p:nvPr>
        </p:nvSpPr>
        <p:spPr>
          <a:xfrm>
            <a:off x="0" y="10136282"/>
            <a:ext cx="3279148" cy="53312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r>
              <a:rPr lang="it-IT" smtClean="0"/>
              <a:t>&lt;piè di pagina&gt;</a:t>
            </a:r>
            <a:endParaRPr lang="it-IT"/>
          </a:p>
        </p:txBody>
      </p:sp>
      <p:sp>
        <p:nvSpPr>
          <p:cNvPr id="53" name="PlaceHolder 6"/>
          <p:cNvSpPr>
            <a:spLocks noGrp="1"/>
          </p:cNvSpPr>
          <p:nvPr>
            <p:ph type="sldNum" idx="36"/>
          </p:nvPr>
        </p:nvSpPr>
        <p:spPr>
          <a:xfrm>
            <a:off x="4276961" y="10136282"/>
            <a:ext cx="3279148" cy="53312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403C131E-3FE6-489B-8846-49C8CD61EDB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5676" indent="-215676" algn="l" defTabSz="914400" rtl="0" eaLnBrk="1" latinLnBrk="0" hangingPunct="1">
      <a:buNone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2950"/>
            <a:ext cx="4951413" cy="3713163"/>
          </a:xfrm>
          <a:prstGeom prst="rect">
            <a:avLst/>
          </a:prstGeom>
          <a:ln w="0">
            <a:noFill/>
          </a:ln>
        </p:spPr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79362" y="4705477"/>
            <a:ext cx="5434181" cy="4456156"/>
          </a:xfrm>
          <a:prstGeom prst="rect">
            <a:avLst/>
          </a:prstGeom>
          <a:noFill/>
          <a:ln w="0">
            <a:noFill/>
          </a:ln>
        </p:spPr>
        <p:txBody>
          <a:bodyPr lIns="91303" tIns="45651" rIns="91303" bIns="45651" anchor="t">
            <a:noAutofit/>
          </a:bodyPr>
          <a:lstStyle/>
          <a:p>
            <a:endParaRPr lang="it-IT" sz="180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sldNum" idx="37"/>
          </p:nvPr>
        </p:nvSpPr>
        <p:spPr>
          <a:xfrm>
            <a:off x="3848761" y="9409157"/>
            <a:ext cx="2942705" cy="493971"/>
          </a:xfrm>
          <a:prstGeom prst="rect">
            <a:avLst/>
          </a:prstGeom>
          <a:noFill/>
          <a:ln w="0">
            <a:noFill/>
          </a:ln>
        </p:spPr>
        <p:txBody>
          <a:bodyPr lIns="91303" tIns="45651" rIns="91303" bIns="45651" anchor="b">
            <a:noAutofit/>
          </a:bodyPr>
          <a:lstStyle>
            <a:lvl1pPr indent="0" algn="r" defTabSz="913028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fld id="{056F36E4-474B-40E0-B103-DA7DACED1DC7}" type="slidenum">
              <a:rPr lang="it-IT"/>
              <a:pPr/>
              <a:t>2</a:t>
            </a:fld>
            <a:endParaRPr lang="it-IT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2950"/>
            <a:ext cx="4951413" cy="3713163"/>
          </a:xfrm>
          <a:prstGeom prst="rect">
            <a:avLst/>
          </a:prstGeom>
          <a:ln w="0">
            <a:noFill/>
          </a:ln>
        </p:spPr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79362" y="4705477"/>
            <a:ext cx="5434181" cy="4456156"/>
          </a:xfrm>
          <a:prstGeom prst="rect">
            <a:avLst/>
          </a:prstGeom>
          <a:noFill/>
          <a:ln w="0">
            <a:noFill/>
          </a:ln>
        </p:spPr>
        <p:txBody>
          <a:bodyPr lIns="91303" tIns="45651" rIns="91303" bIns="45651" anchor="t">
            <a:noAutofit/>
          </a:bodyPr>
          <a:lstStyle/>
          <a:p>
            <a:endParaRPr lang="it-IT" sz="180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sldNum" idx="38"/>
          </p:nvPr>
        </p:nvSpPr>
        <p:spPr>
          <a:xfrm>
            <a:off x="3848761" y="9409157"/>
            <a:ext cx="2942705" cy="493971"/>
          </a:xfrm>
          <a:prstGeom prst="rect">
            <a:avLst/>
          </a:prstGeom>
          <a:noFill/>
          <a:ln w="0">
            <a:noFill/>
          </a:ln>
        </p:spPr>
        <p:txBody>
          <a:bodyPr lIns="91303" tIns="45651" rIns="91303" bIns="45651" anchor="b">
            <a:noAutofit/>
          </a:bodyPr>
          <a:lstStyle>
            <a:lvl1pPr indent="0" algn="r" defTabSz="913028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fld id="{E9A912AD-E953-43FB-A92D-4EF256D0D284}" type="slidenum">
              <a:rPr lang="it-IT"/>
              <a:pPr/>
              <a:t>4</a:t>
            </a:fld>
            <a:endParaRPr lang="it-IT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2950"/>
            <a:ext cx="4951413" cy="3713163"/>
          </a:xfrm>
          <a:prstGeom prst="rect">
            <a:avLst/>
          </a:prstGeom>
          <a:ln w="0">
            <a:noFill/>
          </a:ln>
        </p:spPr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679362" y="4705477"/>
            <a:ext cx="5434181" cy="4456156"/>
          </a:xfrm>
          <a:prstGeom prst="rect">
            <a:avLst/>
          </a:prstGeom>
          <a:noFill/>
          <a:ln w="0">
            <a:noFill/>
          </a:ln>
        </p:spPr>
        <p:txBody>
          <a:bodyPr lIns="91303" tIns="45651" rIns="91303" bIns="45651" anchor="t">
            <a:noAutofit/>
          </a:bodyPr>
          <a:lstStyle/>
          <a:p>
            <a:endParaRPr lang="it-IT" sz="180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sldNum" idx="39"/>
          </p:nvPr>
        </p:nvSpPr>
        <p:spPr>
          <a:xfrm>
            <a:off x="3848761" y="9409157"/>
            <a:ext cx="2942705" cy="493971"/>
          </a:xfrm>
          <a:prstGeom prst="rect">
            <a:avLst/>
          </a:prstGeom>
          <a:noFill/>
          <a:ln w="0">
            <a:noFill/>
          </a:ln>
        </p:spPr>
        <p:txBody>
          <a:bodyPr lIns="91303" tIns="45651" rIns="91303" bIns="45651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BC7C55FE-519C-4E71-85FE-4AFD84FD07A6}" type="slidenum">
              <a:rPr lang="it-IT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2950"/>
            <a:ext cx="4951413" cy="3713163"/>
          </a:xfrm>
          <a:prstGeom prst="rect">
            <a:avLst/>
          </a:prstGeom>
          <a:ln w="0">
            <a:noFill/>
          </a:ln>
        </p:spPr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679362" y="4705477"/>
            <a:ext cx="5434181" cy="4456156"/>
          </a:xfrm>
          <a:prstGeom prst="rect">
            <a:avLst/>
          </a:prstGeom>
          <a:noFill/>
          <a:ln w="0">
            <a:noFill/>
          </a:ln>
        </p:spPr>
        <p:txBody>
          <a:bodyPr lIns="91303" tIns="45651" rIns="91303" bIns="45651" anchor="t">
            <a:noAutofit/>
          </a:bodyPr>
          <a:lstStyle/>
          <a:p>
            <a:endParaRPr lang="it-IT" sz="180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sldNum" idx="40"/>
          </p:nvPr>
        </p:nvSpPr>
        <p:spPr>
          <a:xfrm>
            <a:off x="3848761" y="9409157"/>
            <a:ext cx="2942705" cy="493971"/>
          </a:xfrm>
          <a:prstGeom prst="rect">
            <a:avLst/>
          </a:prstGeom>
          <a:noFill/>
          <a:ln w="0">
            <a:noFill/>
          </a:ln>
        </p:spPr>
        <p:txBody>
          <a:bodyPr lIns="91303" tIns="45651" rIns="91303" bIns="45651" anchor="b">
            <a:noAutofit/>
          </a:bodyPr>
          <a:lstStyle>
            <a:lvl1pPr indent="0" algn="r" defTabSz="913028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fld id="{AD355019-7581-4B8F-82FE-7AE2299CA893}" type="slidenum">
              <a:rPr lang="it-IT"/>
              <a:pPr/>
              <a:t>6</a:t>
            </a:fld>
            <a:endParaRPr lang="it-IT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B835237-A19C-4EB3-AB6E-9700A67F53E7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D453322-80B8-45CF-93CB-EBE9EE72D697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A61FE893-40C0-42C5-87BE-7AE697E00C54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91A52AEC-3F76-4D9E-9A41-E19E71525DF4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E60D3D1B-D773-4315-BF99-0279E601A5D7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080" cy="452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4673520" y="1600200"/>
            <a:ext cx="4015080" cy="452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FF486103-B5FD-4F1F-BFA4-7EB89DC43ECE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3D8AFBD9-F2E7-49CE-9E00-76CE3E194392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AD2A26FE-5942-4E5D-A809-BDC0869C4506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7E2EE846-7637-4F03-9C9A-9F93FD3099F2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3E6CF75F-3E4F-40F7-88DE-B1F7322880C3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EF66E56B-FDFC-4766-B441-4D3A6E36C271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E31D2DA-8D46-4019-B81C-1BF4A809C510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ftr" idx="4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sldNum" idx="5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C30CD63-2E1C-4B5E-903C-EF5492393F40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6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ftr" idx="7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10" name="PlaceHolder 2"/>
          <p:cNvSpPr>
            <a:spLocks noGrp="1"/>
          </p:cNvSpPr>
          <p:nvPr>
            <p:ph type="sldNum" idx="8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ADA5EC5-3045-4A55-9F96-B3FD366A4A3E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9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ftr" idx="10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15" name="PlaceHolder 4"/>
          <p:cNvSpPr>
            <a:spLocks noGrp="1"/>
          </p:cNvSpPr>
          <p:nvPr>
            <p:ph type="sldNum" idx="11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11552FE-00B8-4C9A-B7E5-A448F0E36BCC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dt" idx="12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ftr" idx="13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20" name="PlaceHolder 2"/>
          <p:cNvSpPr>
            <a:spLocks noGrp="1"/>
          </p:cNvSpPr>
          <p:nvPr>
            <p:ph type="sldNum" idx="14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ECB9148-8AFE-49A2-B7A1-A881A0B10BA7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15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452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080" cy="452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25" name="PlaceHolder 4"/>
          <p:cNvSpPr>
            <a:spLocks noGrp="1"/>
          </p:cNvSpPr>
          <p:nvPr>
            <p:ph type="ftr" idx="16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26" name="PlaceHolder 5"/>
          <p:cNvSpPr>
            <a:spLocks noGrp="1"/>
          </p:cNvSpPr>
          <p:nvPr>
            <p:ph type="sldNum" idx="17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3EBF778-BE7C-4D31-9817-3E7DE6EA980E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6"/>
          <p:cNvSpPr>
            <a:spLocks noGrp="1"/>
          </p:cNvSpPr>
          <p:nvPr>
            <p:ph type="dt" idx="18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ftr" idx="19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32" name="PlaceHolder 2"/>
          <p:cNvSpPr>
            <a:spLocks noGrp="1"/>
          </p:cNvSpPr>
          <p:nvPr>
            <p:ph type="sldNum" idx="20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0A1CD94-FB5F-4A25-9393-A44D672A0D85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dt" idx="21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35" name="PlaceHolder 2"/>
          <p:cNvSpPr>
            <a:spLocks noGrp="1"/>
          </p:cNvSpPr>
          <p:nvPr>
            <p:ph type="ftr" idx="22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36" name="PlaceHolder 3"/>
          <p:cNvSpPr>
            <a:spLocks noGrp="1"/>
          </p:cNvSpPr>
          <p:nvPr>
            <p:ph type="sldNum" idx="23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C609FBF-4592-4CFB-B0C9-F7EECDD56461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dt" idx="24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ftr" idx="25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sldNum" idx="26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2433972-0C91-4251-B9F1-D8D3DF609A27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27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ftr" idx="28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sldNum" idx="29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8D78AA4-D258-4E0F-B19A-EC04BEBD5DF0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dt" idx="30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ftr" idx="31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46" name="PlaceHolder 2"/>
          <p:cNvSpPr>
            <a:spLocks noGrp="1"/>
          </p:cNvSpPr>
          <p:nvPr>
            <p:ph type="sldNum" idx="32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990FAE3-138C-4657-9B62-DA332B8E322A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dt" idx="33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23608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it-IT" b="1" spc="41" dirty="0">
                <a:ln>
                  <a:solidFill>
                    <a:srgbClr val="4F81BD"/>
                  </a:solidFill>
                </a:ln>
                <a:solidFill>
                  <a:srgbClr val="FFFFFF"/>
                </a:solidFill>
                <a:latin typeface="Times New Roman"/>
                <a:ea typeface="+mn-ea"/>
                <a:cs typeface="+mn-cs"/>
              </a:rPr>
              <a:t>Questura di Rovigo</a:t>
            </a:r>
            <a:endParaRPr lang="it-IT" spc="-1" dirty="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pic>
        <p:nvPicPr>
          <p:cNvPr id="55" name="Segnaposto contenuto 3"/>
          <p:cNvPicPr/>
          <p:nvPr/>
        </p:nvPicPr>
        <p:blipFill>
          <a:blip r:embed="rId2"/>
          <a:stretch/>
        </p:blipFill>
        <p:spPr>
          <a:xfrm>
            <a:off x="3524400" y="2562120"/>
            <a:ext cx="2093400" cy="2600640"/>
          </a:xfrm>
          <a:prstGeom prst="rect">
            <a:avLst/>
          </a:prstGeom>
          <a:ln w="0">
            <a:noFill/>
          </a:ln>
        </p:spPr>
      </p:pic>
      <p:sp>
        <p:nvSpPr>
          <p:cNvPr id="56" name="Rettangolo 4"/>
          <p:cNvSpPr/>
          <p:nvPr/>
        </p:nvSpPr>
        <p:spPr>
          <a:xfrm>
            <a:off x="5050800" y="6021360"/>
            <a:ext cx="3804120" cy="383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 defTabSz="914400">
              <a:lnSpc>
                <a:spcPct val="107000"/>
              </a:lnSpc>
            </a:pPr>
            <a:r>
              <a:rPr lang="it-IT" sz="1800" b="1" strike="noStrike" spc="-1">
                <a:solidFill>
                  <a:srgbClr val="FFFFFF"/>
                </a:solidFill>
                <a:latin typeface="Calibri"/>
                <a:ea typeface="Times New Roman"/>
              </a:rPr>
              <a:t>Periodo 1 gennaio – 31 dicembre 2025</a:t>
            </a:r>
            <a:endParaRPr lang="it-IT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/>
            </a:gs>
            <a:gs pos="0">
              <a:srgbClr val="B0C6E1"/>
            </a:gs>
            <a:gs pos="49000">
              <a:srgbClr val="B0C6E1"/>
            </a:gs>
            <a:gs pos="100000">
              <a:srgbClr val="CAD9EB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asellaDiTesto 1"/>
          <p:cNvSpPr/>
          <p:nvPr/>
        </p:nvSpPr>
        <p:spPr>
          <a:xfrm>
            <a:off x="35640" y="6237360"/>
            <a:ext cx="3304800" cy="42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2000" b="1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8" name="Casella di testo 2"/>
          <p:cNvSpPr/>
          <p:nvPr/>
        </p:nvSpPr>
        <p:spPr>
          <a:xfrm>
            <a:off x="1115640" y="731520"/>
            <a:ext cx="6767280" cy="76068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4400" b="1" strike="noStrike" spc="41" dirty="0">
                <a:ln>
                  <a:solidFill>
                    <a:srgbClr val="4F81BD"/>
                  </a:solidFill>
                </a:ln>
                <a:solidFill>
                  <a:srgbClr val="FFFFFF"/>
                </a:solidFill>
                <a:latin typeface="Times New Roman"/>
              </a:rPr>
              <a:t>Questura di Rovigo</a:t>
            </a:r>
            <a:endParaRPr lang="it-IT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9" name="Tabella 3"/>
          <p:cNvGraphicFramePr/>
          <p:nvPr>
            <p:extLst>
              <p:ext uri="{D42A27DB-BD31-4B8C-83A1-F6EECF244321}">
                <p14:modId xmlns:p14="http://schemas.microsoft.com/office/powerpoint/2010/main" val="1411493875"/>
              </p:ext>
            </p:extLst>
          </p:nvPr>
        </p:nvGraphicFramePr>
        <p:xfrm>
          <a:off x="1004040" y="2637000"/>
          <a:ext cx="6868080" cy="1710000"/>
        </p:xfrm>
        <a:graphic>
          <a:graphicData uri="http://schemas.openxmlformats.org/drawingml/2006/table">
            <a:tbl>
              <a:tblPr/>
              <a:tblGrid>
                <a:gridCol w="1994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00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it-IT" sz="11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5B9BD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5B9BD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MANIFESTAZIONI ED EVENTI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1786</a:t>
                      </a:r>
                      <a:endParaRPr lang="it-IT" sz="1100" b="1" strike="noStrike" spc="-1" dirty="0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MANIFESTAZIONI SPORTIVE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198</a:t>
                      </a:r>
                      <a:endParaRPr lang="it-IT" sz="1100" b="1" strike="noStrike" spc="-1" dirty="0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 dirty="0" smtClean="0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SERVIZI ALTO </a:t>
                      </a:r>
                      <a:r>
                        <a:rPr lang="it-IT" sz="1100" b="1" strike="noStrike" spc="-1" dirty="0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IMPATTO</a:t>
                      </a:r>
                      <a:endParaRPr lang="it-IT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170</a:t>
                      </a:r>
                      <a:endParaRPr lang="it-IT" sz="1100" b="1" strike="noStrike" spc="-1" dirty="0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OPERATORI PS IMPIEGATI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1724</a:t>
                      </a:r>
                      <a:endParaRPr lang="it-IT" sz="1100" b="1" strike="noStrike" spc="-1" dirty="0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0" name="Immagine 5"/>
          <p:cNvPicPr/>
          <p:nvPr/>
        </p:nvPicPr>
        <p:blipFill>
          <a:blip r:embed="rId3"/>
          <a:stretch/>
        </p:blipFill>
        <p:spPr>
          <a:xfrm>
            <a:off x="611640" y="768960"/>
            <a:ext cx="745560" cy="930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/>
            </a:gs>
            <a:gs pos="0">
              <a:srgbClr val="B0C6E1"/>
            </a:gs>
            <a:gs pos="50000">
              <a:srgbClr val="B0C6E1"/>
            </a:gs>
            <a:gs pos="100000">
              <a:srgbClr val="CAD9EB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asellaDiTesto 1"/>
          <p:cNvSpPr/>
          <p:nvPr/>
        </p:nvSpPr>
        <p:spPr>
          <a:xfrm>
            <a:off x="251640" y="6309360"/>
            <a:ext cx="3088800" cy="34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2000" b="1" strike="noStrike" spc="-1">
              <a:solidFill>
                <a:schemeClr val="dk1"/>
              </a:solidFill>
              <a:latin typeface="Calibri"/>
            </a:endParaRPr>
          </a:p>
        </p:txBody>
      </p:sp>
      <p:graphicFrame>
        <p:nvGraphicFramePr>
          <p:cNvPr id="62" name="Tabella 2"/>
          <p:cNvGraphicFramePr/>
          <p:nvPr/>
        </p:nvGraphicFramePr>
        <p:xfrm>
          <a:off x="941760" y="2277000"/>
          <a:ext cx="6941880" cy="611640"/>
        </p:xfrm>
        <a:graphic>
          <a:graphicData uri="http://schemas.openxmlformats.org/drawingml/2006/table">
            <a:tbl>
              <a:tblPr/>
              <a:tblGrid>
                <a:gridCol w="334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3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464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AUTORIZZAZIONI DI POLIZIA     758</a:t>
                      </a:r>
                      <a:endParaRPr lang="it-IT" sz="11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5B9BD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5B9BD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00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PASSAPORTI RILASCIATI     6145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3" name="Tabella 3"/>
          <p:cNvGraphicFramePr/>
          <p:nvPr>
            <p:extLst>
              <p:ext uri="{D42A27DB-BD31-4B8C-83A1-F6EECF244321}">
                <p14:modId xmlns:p14="http://schemas.microsoft.com/office/powerpoint/2010/main" val="1393276076"/>
              </p:ext>
            </p:extLst>
          </p:nvPr>
        </p:nvGraphicFramePr>
        <p:xfrm>
          <a:off x="938520" y="3141000"/>
          <a:ext cx="6945120" cy="2094488"/>
        </p:xfrm>
        <a:graphic>
          <a:graphicData uri="http://schemas.openxmlformats.org/drawingml/2006/table">
            <a:tbl>
              <a:tblPr/>
              <a:tblGrid>
                <a:gridCol w="327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8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Calibri"/>
                        </a:rPr>
                        <a:t>ATTIVITA’ DI CONTROLLO    646</a:t>
                      </a:r>
                      <a:endParaRPr lang="it-IT" sz="11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5B9BD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1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1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5B9BD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Calibri"/>
                        </a:rPr>
                        <a:t>CIRCOLI/ESERCIZI COMMERCIALI  355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Calibri"/>
                        </a:rPr>
                        <a:t>APPARECCHI VIDEOGIOCHI    79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it-IT" sz="1100" b="1" strike="noStrike" spc="-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</a:rPr>
                        <a:t>ISTITUTI </a:t>
                      </a:r>
                      <a:r>
                        <a:rPr lang="it-IT" sz="1100" b="1" strike="noStrike" spc="-1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</a:rPr>
                        <a:t>D’INVESTIGAZIONE/VIGILANZA/CONSORZI</a:t>
                      </a:r>
                      <a:endParaRPr lang="it-IT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49</a:t>
                      </a:r>
                      <a:endParaRPr lang="it-IT" sz="1100" b="1" strike="noStrike" spc="-1" dirty="0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Calibri"/>
                        </a:rPr>
                        <a:t>PERSONE DENUNCIATE     2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Calibri"/>
                        </a:rPr>
                        <a:t>ILLECITI AMMINISTRATIVI      26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 dirty="0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Calibri"/>
                        </a:rPr>
                        <a:t>SANZIONI AMMINISTRATIVE   31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Calibri"/>
                        </a:rPr>
                        <a:t>ART. 100 T.U.L.P.S.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 dirty="0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4" name="Tabella 7"/>
          <p:cNvGraphicFramePr/>
          <p:nvPr>
            <p:extLst>
              <p:ext uri="{D42A27DB-BD31-4B8C-83A1-F6EECF244321}">
                <p14:modId xmlns:p14="http://schemas.microsoft.com/office/powerpoint/2010/main" val="4261094633"/>
              </p:ext>
            </p:extLst>
          </p:nvPr>
        </p:nvGraphicFramePr>
        <p:xfrm>
          <a:off x="938520" y="5015883"/>
          <a:ext cx="6945120" cy="1047244"/>
        </p:xfrm>
        <a:graphic>
          <a:graphicData uri="http://schemas.openxmlformats.org/drawingml/2006/table">
            <a:tbl>
              <a:tblPr/>
              <a:tblGrid>
                <a:gridCol w="327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3945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IMMIGRAZIONE</a:t>
                      </a:r>
                      <a:endParaRPr lang="it-IT" sz="11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5B9BD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5B9BD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ESPULSIONI   33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TRATTENIMENTI IN CPR   15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ACCOMPAGNAMENTI   10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 dirty="0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5" name="Immagine 9"/>
          <p:cNvPicPr/>
          <p:nvPr/>
        </p:nvPicPr>
        <p:blipFill>
          <a:blip r:embed="rId2"/>
          <a:stretch/>
        </p:blipFill>
        <p:spPr>
          <a:xfrm>
            <a:off x="611640" y="840960"/>
            <a:ext cx="745560" cy="930600"/>
          </a:xfrm>
          <a:prstGeom prst="rect">
            <a:avLst/>
          </a:prstGeom>
          <a:ln w="0">
            <a:noFill/>
          </a:ln>
        </p:spPr>
      </p:pic>
      <p:sp>
        <p:nvSpPr>
          <p:cNvPr id="66" name="Casella di testo 2"/>
          <p:cNvSpPr/>
          <p:nvPr/>
        </p:nvSpPr>
        <p:spPr>
          <a:xfrm>
            <a:off x="1080000" y="358560"/>
            <a:ext cx="6767280" cy="1004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4400" b="1" strike="noStrike" spc="41">
                <a:ln>
                  <a:solidFill>
                    <a:srgbClr val="4F81BD"/>
                  </a:solidFill>
                </a:ln>
                <a:solidFill>
                  <a:srgbClr val="FFFFFF"/>
                </a:solidFill>
                <a:latin typeface="Times New Roman"/>
              </a:rPr>
              <a:t>Questura di Rovigo</a:t>
            </a:r>
            <a:r>
              <a:rPr lang="it-IT" sz="6000" b="1" strike="noStrike" spc="41">
                <a:ln>
                  <a:solidFill>
                    <a:srgbClr val="4F81BD"/>
                  </a:solidFill>
                </a:ln>
                <a:solidFill>
                  <a:srgbClr val="FFFFFF"/>
                </a:solidFill>
                <a:latin typeface="Times New Roman"/>
              </a:rPr>
              <a:t>  </a:t>
            </a:r>
            <a:endParaRPr lang="it-IT" sz="6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Grafico 1"/>
          <p:cNvGraphicFramePr/>
          <p:nvPr>
            <p:extLst>
              <p:ext uri="{D42A27DB-BD31-4B8C-83A1-F6EECF244321}">
                <p14:modId xmlns:p14="http://schemas.microsoft.com/office/powerpoint/2010/main" val="2605889179"/>
              </p:ext>
            </p:extLst>
          </p:nvPr>
        </p:nvGraphicFramePr>
        <p:xfrm>
          <a:off x="0" y="0"/>
          <a:ext cx="9142560" cy="6856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2" name="Tabella 4"/>
          <p:cNvGraphicFramePr/>
          <p:nvPr>
            <p:extLst>
              <p:ext uri="{D42A27DB-BD31-4B8C-83A1-F6EECF244321}">
                <p14:modId xmlns:p14="http://schemas.microsoft.com/office/powerpoint/2010/main" val="3093889108"/>
              </p:ext>
            </p:extLst>
          </p:nvPr>
        </p:nvGraphicFramePr>
        <p:xfrm>
          <a:off x="1115640" y="2205000"/>
          <a:ext cx="6696720" cy="2157607"/>
        </p:xfrm>
        <a:graphic>
          <a:graphicData uri="http://schemas.openxmlformats.org/drawingml/2006/table">
            <a:tbl>
              <a:tblPr/>
              <a:tblGrid>
                <a:gridCol w="28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it-IT" sz="11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5B9BD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5B9BD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ARRESTATI     32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DENUNCIATI IN STATO DI LIBERTA’    490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IDENTIFICATI    30742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VEICOLI CONTROLLATI   10899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CONTRAVVENZIONI CDS  323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AVVISI ORALI   37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AMMONIMENTI STALKING E CODICE ROSSO </a:t>
                      </a:r>
                      <a:r>
                        <a:rPr lang="it-IT" sz="1100" b="1" strike="noStrike" spc="-1" smtClean="0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68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 dirty="0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 dirty="0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" name="Grafico 1"/>
          <p:cNvGraphicFramePr/>
          <p:nvPr>
            <p:extLst>
              <p:ext uri="{D42A27DB-BD31-4B8C-83A1-F6EECF244321}">
                <p14:modId xmlns:p14="http://schemas.microsoft.com/office/powerpoint/2010/main" val="1269112024"/>
              </p:ext>
            </p:extLst>
          </p:nvPr>
        </p:nvGraphicFramePr>
        <p:xfrm>
          <a:off x="0" y="0"/>
          <a:ext cx="9142560" cy="6856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7" name="Tabella 2"/>
          <p:cNvGraphicFramePr/>
          <p:nvPr>
            <p:extLst>
              <p:ext uri="{D42A27DB-BD31-4B8C-83A1-F6EECF244321}">
                <p14:modId xmlns:p14="http://schemas.microsoft.com/office/powerpoint/2010/main" val="745791405"/>
              </p:ext>
            </p:extLst>
          </p:nvPr>
        </p:nvGraphicFramePr>
        <p:xfrm>
          <a:off x="1187640" y="2565000"/>
          <a:ext cx="6700320" cy="1354140"/>
        </p:xfrm>
        <a:graphic>
          <a:graphicData uri="http://schemas.openxmlformats.org/drawingml/2006/table">
            <a:tbl>
              <a:tblPr/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7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PREVENZIONE CONTROLLO DEL TERRITORIO</a:t>
                      </a:r>
                      <a:endParaRPr lang="it-IT" sz="11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5B9BD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5B9BD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CONTROLLI ARRESTATI DOMICILIARI  221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  <a:tabLst>
                          <a:tab pos="0" algn="l"/>
                        </a:tabLst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Calibri"/>
                        </a:rPr>
                        <a:t>RIMPATRIO PER F.V.O.   57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</a:rPr>
                        <a:t>DASPO  </a:t>
                      </a:r>
                      <a:r>
                        <a:rPr lang="it-IT" sz="1100" b="1" strike="noStrike" spc="-1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</a:rPr>
                        <a:t>11</a:t>
                      </a:r>
                      <a:endParaRPr lang="it-IT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Calibri"/>
                        </a:rPr>
                        <a:t>DACUR  8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 dirty="0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Grafico 1"/>
          <p:cNvGraphicFramePr/>
          <p:nvPr>
            <p:extLst>
              <p:ext uri="{D42A27DB-BD31-4B8C-83A1-F6EECF244321}">
                <p14:modId xmlns:p14="http://schemas.microsoft.com/office/powerpoint/2010/main" val="3795451790"/>
              </p:ext>
            </p:extLst>
          </p:nvPr>
        </p:nvGraphicFramePr>
        <p:xfrm>
          <a:off x="0" y="0"/>
          <a:ext cx="9142560" cy="6955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2" name="Tabella 4"/>
          <p:cNvGraphicFramePr/>
          <p:nvPr/>
        </p:nvGraphicFramePr>
        <p:xfrm>
          <a:off x="1280880" y="1465560"/>
          <a:ext cx="6840360" cy="1047244"/>
        </p:xfrm>
        <a:graphic>
          <a:graphicData uri="http://schemas.openxmlformats.org/drawingml/2006/table">
            <a:tbl>
              <a:tblPr/>
              <a:tblGrid>
                <a:gridCol w="230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2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SEQUESTRO STUPEFACENTI (gr.)</a:t>
                      </a:r>
                      <a:endParaRPr lang="it-IT" sz="11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5B9BD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5B9BD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COCAINA  733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EROINA 0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HASHISH/ MARIJUANA   61003,66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3" name="Tabella 5"/>
          <p:cNvGraphicFramePr/>
          <p:nvPr/>
        </p:nvGraphicFramePr>
        <p:xfrm>
          <a:off x="1259640" y="2925000"/>
          <a:ext cx="6762600" cy="1309055"/>
        </p:xfrm>
        <a:graphic>
          <a:graphicData uri="http://schemas.openxmlformats.org/drawingml/2006/table">
            <a:tbl>
              <a:tblPr/>
              <a:tblGrid>
                <a:gridCol w="22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6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ARMI SEQUESTRATE</a:t>
                      </a:r>
                      <a:endParaRPr lang="it-IT" sz="11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5B9BD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5B9BD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FUCILI  3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PISTOLE  4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MUNIZIONI  25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PUNTA E TAGLIO   18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4" name="Tabella 7"/>
          <p:cNvGraphicFramePr/>
          <p:nvPr/>
        </p:nvGraphicFramePr>
        <p:xfrm>
          <a:off x="1259640" y="5085360"/>
          <a:ext cx="6780600" cy="1309055"/>
        </p:xfrm>
        <a:graphic>
          <a:graphicData uri="http://schemas.openxmlformats.org/drawingml/2006/table">
            <a:tbl>
              <a:tblPr/>
              <a:tblGrid>
                <a:gridCol w="22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APPLICAZIONE YOU POL</a:t>
                      </a:r>
                      <a:endParaRPr lang="it-IT" sz="11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5B9BD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5B9BD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SEGNALAZIONI TOT.     68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SEGNALAZIONI STUPEFACENTI  18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SEGNALAZIONI BULLISMO 9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SEGNALAZIONI VARIE 41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5" name="Tabella 8"/>
          <p:cNvGraphicFramePr/>
          <p:nvPr/>
        </p:nvGraphicFramePr>
        <p:xfrm>
          <a:off x="1259640" y="4365000"/>
          <a:ext cx="6780600" cy="703009"/>
        </p:xfrm>
        <a:graphic>
          <a:graphicData uri="http://schemas.openxmlformats.org/drawingml/2006/table">
            <a:tbl>
              <a:tblPr/>
              <a:tblGrid>
                <a:gridCol w="19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SEQUESTRI PATRIMONIALI</a:t>
                      </a:r>
                      <a:endParaRPr lang="it-IT" sz="11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5B9BD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5B9BD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DENARO SEQUESTRATO  53086 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" name="Grafico 1"/>
          <p:cNvGraphicFramePr/>
          <p:nvPr/>
        </p:nvGraphicFramePr>
        <p:xfrm>
          <a:off x="0" y="0"/>
          <a:ext cx="9142560" cy="6856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0" name="Tabella 2"/>
          <p:cNvGraphicFramePr/>
          <p:nvPr>
            <p:extLst>
              <p:ext uri="{D42A27DB-BD31-4B8C-83A1-F6EECF244321}">
                <p14:modId xmlns:p14="http://schemas.microsoft.com/office/powerpoint/2010/main" val="3689031205"/>
              </p:ext>
            </p:extLst>
          </p:nvPr>
        </p:nvGraphicFramePr>
        <p:xfrm>
          <a:off x="1187640" y="2421000"/>
          <a:ext cx="6696000" cy="2708280"/>
        </p:xfrm>
        <a:graphic>
          <a:graphicData uri="http://schemas.openxmlformats.org/drawingml/2006/table">
            <a:tbl>
              <a:tblPr/>
              <a:tblGrid>
                <a:gridCol w="25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 dirty="0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PATTUGLIE VIGILANZA AUTOSTRADALE</a:t>
                      </a:r>
                      <a:endParaRPr lang="it-IT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1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2942</a:t>
                      </a:r>
                      <a:endParaRPr lang="it-IT" sz="1100" b="1" strike="noStrike" spc="-1" dirty="0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SCORTE  26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KM PERCORSI 706080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CONTRAVVENZIONI ELEVATE 11126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 dirty="0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SOMME INTROITATE </a:t>
                      </a:r>
                      <a:r>
                        <a:rPr lang="it-IT" sz="1100" b="1" strike="noStrike" spc="-1" dirty="0" smtClean="0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538484,08 Euro</a:t>
                      </a:r>
                      <a:endParaRPr lang="it-IT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ARRESTATI 0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DENUNCIATI IN STATO DI LIBERTA’ 237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AUTOVETTURE SEQUESTRATE 49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INCIDENTI RILEVATI 327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FERMI AMMINISTRATIVI 302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 dirty="0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" name="Grafico 1"/>
          <p:cNvGraphicFramePr/>
          <p:nvPr/>
        </p:nvGraphicFramePr>
        <p:xfrm>
          <a:off x="0" y="0"/>
          <a:ext cx="9142560" cy="6856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7" name="Tabella 2"/>
          <p:cNvGraphicFramePr/>
          <p:nvPr>
            <p:extLst>
              <p:ext uri="{D42A27DB-BD31-4B8C-83A1-F6EECF244321}">
                <p14:modId xmlns:p14="http://schemas.microsoft.com/office/powerpoint/2010/main" val="371406977"/>
              </p:ext>
            </p:extLst>
          </p:nvPr>
        </p:nvGraphicFramePr>
        <p:xfrm>
          <a:off x="1259640" y="2493000"/>
          <a:ext cx="6699960" cy="1354140"/>
        </p:xfrm>
        <a:graphic>
          <a:graphicData uri="http://schemas.openxmlformats.org/drawingml/2006/table">
            <a:tbl>
              <a:tblPr/>
              <a:tblGrid>
                <a:gridCol w="273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3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 dirty="0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 ARRESTATI  0</a:t>
                      </a:r>
                      <a:endParaRPr lang="it-IT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 DENUNCIATI  24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IDENTIFICATI  2812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CONTRAVVENZIONI  7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0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                                         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SERVIZI VIGILANZA STAZIONI 392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 dirty="0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" name="Grafico 1"/>
          <p:cNvGraphicFramePr/>
          <p:nvPr>
            <p:extLst>
              <p:ext uri="{D42A27DB-BD31-4B8C-83A1-F6EECF244321}">
                <p14:modId xmlns:p14="http://schemas.microsoft.com/office/powerpoint/2010/main" val="1106407446"/>
              </p:ext>
            </p:extLst>
          </p:nvPr>
        </p:nvGraphicFramePr>
        <p:xfrm>
          <a:off x="1440" y="0"/>
          <a:ext cx="9142560" cy="6856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6" name="Tabella 4"/>
          <p:cNvGraphicFramePr/>
          <p:nvPr>
            <p:extLst>
              <p:ext uri="{D42A27DB-BD31-4B8C-83A1-F6EECF244321}">
                <p14:modId xmlns:p14="http://schemas.microsoft.com/office/powerpoint/2010/main" val="1226571208"/>
              </p:ext>
            </p:extLst>
          </p:nvPr>
        </p:nvGraphicFramePr>
        <p:xfrm>
          <a:off x="1080000" y="1800000"/>
          <a:ext cx="6908400" cy="4012486"/>
        </p:xfrm>
        <a:graphic>
          <a:graphicData uri="http://schemas.openxmlformats.org/drawingml/2006/table">
            <a:tbl>
              <a:tblPr/>
              <a:tblGrid>
                <a:gridCol w="3008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1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6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7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772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 dirty="0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DENUNCE /QUERELE PER TRUFFE 194</a:t>
                      </a:r>
                      <a:endParaRPr lang="it-IT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56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DENUNCE /QUERELE PER INDEBITO UTILIZZO CARTA DI CREDITO 34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52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DENUNCE QUERELE REATI CONTRO LA PERSONA 57</a:t>
                      </a:r>
                      <a:endParaRPr lang="it-IT" sz="1100" b="1" strike="noStrike" spc="-1">
                        <a:solidFill>
                          <a:schemeClr val="dk1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04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DENUNCE QUERELE ACCESSO ABUSIVO A SISTEMA INFORMATICO E FURTI DI IDENTITA’ 28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04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CASI TRATTATI DI PEDOFILIA 12 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04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ALTRI REATI/DENUNCE 88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VIGILANZE UFFICI POSTALI 340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ARRESTATI 2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DENUNCIATI 152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096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SCUOLE INCONTRI/CONVEGNI/SEMINARI 15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 dirty="0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" name="Grafico 1"/>
          <p:cNvGraphicFramePr/>
          <p:nvPr/>
        </p:nvGraphicFramePr>
        <p:xfrm>
          <a:off x="0" y="0"/>
          <a:ext cx="9142560" cy="6856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1" name="Tabella 4"/>
          <p:cNvGraphicFramePr/>
          <p:nvPr/>
        </p:nvGraphicFramePr>
        <p:xfrm>
          <a:off x="1043640" y="2565000"/>
          <a:ext cx="6953400" cy="1624968"/>
        </p:xfrm>
        <a:graphic>
          <a:graphicData uri="http://schemas.openxmlformats.org/drawingml/2006/table">
            <a:tbl>
              <a:tblPr/>
              <a:tblGrid>
                <a:gridCol w="24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5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it-IT" sz="11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5B9BD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5B9BD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SOPRALLUOGHI 58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FOTO SEGNALAMENTI 5050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SERVIZI OP E PG 146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ORDINE PUBBLICO 504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it-IT" sz="1100" b="1" strike="noStrike" spc="-1">
                          <a:solidFill>
                            <a:schemeClr val="dk1"/>
                          </a:solidFill>
                          <a:latin typeface="Calibri"/>
                          <a:ea typeface="Times New Roman"/>
                        </a:rPr>
                        <a:t>ANALISI STUPEFACENTI 78</a:t>
                      </a:r>
                      <a:endParaRPr lang="it-IT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9CC2E5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0" strike="noStrike" spc="-1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marL="68400" marR="68400">
                    <a:lnL w="12240">
                      <a:noFill/>
                      <a:prstDash val="solid"/>
                    </a:lnL>
                    <a:lnR w="12240">
                      <a:solidFill>
                        <a:srgbClr val="9CC2E5"/>
                      </a:solidFill>
                      <a:prstDash val="solid"/>
                    </a:lnR>
                    <a:lnT w="12240">
                      <a:solidFill>
                        <a:srgbClr val="9CC2E5"/>
                      </a:solidFill>
                      <a:prstDash val="solid"/>
                    </a:lnT>
                    <a:lnB w="12240">
                      <a:solidFill>
                        <a:srgbClr val="9CC2E5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magine 1"/>
          <p:cNvPicPr/>
          <p:nvPr/>
        </p:nvPicPr>
        <p:blipFill>
          <a:blip r:embed="rId2"/>
          <a:stretch/>
        </p:blipFill>
        <p:spPr>
          <a:xfrm>
            <a:off x="3492000" y="2061000"/>
            <a:ext cx="2094480" cy="2601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1_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2821</TotalTime>
  <Words>318</Words>
  <Application>Microsoft Office PowerPoint</Application>
  <PresentationFormat>Presentazione su schermo (4:3)</PresentationFormat>
  <Paragraphs>102</Paragraphs>
  <Slides>11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11</vt:i4>
      </vt:variant>
      <vt:variant>
        <vt:lpstr>Titoli diapositive</vt:lpstr>
      </vt:variant>
      <vt:variant>
        <vt:i4>11</vt:i4>
      </vt:variant>
    </vt:vector>
  </HeadingPairs>
  <TitlesOfParts>
    <vt:vector size="28" baseType="lpstr">
      <vt:lpstr>Arial</vt:lpstr>
      <vt:lpstr>Calibri</vt:lpstr>
      <vt:lpstr>DejaVu Sans</vt:lpstr>
      <vt:lpstr>Symbol</vt:lpstr>
      <vt:lpstr>Times New Roman</vt:lpstr>
      <vt:lpstr>Wingdings</vt:lpstr>
      <vt:lpstr>1_Tema di Office</vt:lpstr>
      <vt:lpstr>1_Tema di Office</vt:lpstr>
      <vt:lpstr>1_Tema di Office</vt:lpstr>
      <vt:lpstr>1_Tema di Office</vt:lpstr>
      <vt:lpstr>1_Tema di Office</vt:lpstr>
      <vt:lpstr>1_Tema di Office</vt:lpstr>
      <vt:lpstr>1_Tema di Office</vt:lpstr>
      <vt:lpstr>1_Tema di Office</vt:lpstr>
      <vt:lpstr>1_Tema di Office</vt:lpstr>
      <vt:lpstr>1_Tema di Office</vt:lpstr>
      <vt:lpstr>1_Tema di Office</vt:lpstr>
      <vt:lpstr>Questura di Rovigo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>Gabinetto</dc:creator>
  <dc:description/>
  <cp:lastModifiedBy>BERNA NASCA Matteo</cp:lastModifiedBy>
  <cp:revision>275</cp:revision>
  <cp:lastPrinted>2026-04-09T10:33:48Z</cp:lastPrinted>
  <dcterms:created xsi:type="dcterms:W3CDTF">2019-06-14T11:20:43Z</dcterms:created>
  <dcterms:modified xsi:type="dcterms:W3CDTF">2026-04-09T11:18:27Z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4</vt:i4>
  </property>
  <property fmtid="{D5CDD505-2E9C-101B-9397-08002B2CF9AE}" pid="3" name="PresentationFormat">
    <vt:lpwstr>Presentazione su schermo (4:3)</vt:lpwstr>
  </property>
  <property fmtid="{D5CDD505-2E9C-101B-9397-08002B2CF9AE}" pid="4" name="Slides">
    <vt:i4>13</vt:i4>
  </property>
</Properties>
</file>